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74"/>
  </p:handoutMasterIdLst>
  <p:sldIdLst>
    <p:sldId id="257" r:id="rId4"/>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285" r:id="rId47"/>
    <p:sldId id="286"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287" r:id="rId63"/>
    <p:sldId id="288" r:id="rId64"/>
    <p:sldId id="289" r:id="rId65"/>
    <p:sldId id="290" r:id="rId66"/>
    <p:sldId id="325" r:id="rId67"/>
    <p:sldId id="326" r:id="rId68"/>
    <p:sldId id="327" r:id="rId69"/>
    <p:sldId id="330" r:id="rId70"/>
    <p:sldId id="331" r:id="rId71"/>
    <p:sldId id="332" r:id="rId72"/>
    <p:sldId id="328" r:id="rId7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10" d="100"/>
          <a:sy n="110" d="100"/>
        </p:scale>
        <p:origin x="168"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handoutMaster" Target="handoutMasters/handoutMaster1.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1" Type="http://schemas.openxmlformats.org/officeDocument/2006/relationships/tags" Target="../tags/tag23.xml"/><Relationship Id="rId20" Type="http://schemas.openxmlformats.org/officeDocument/2006/relationships/tags" Target="../tags/tag22.xml"/><Relationship Id="rId2" Type="http://schemas.openxmlformats.org/officeDocument/2006/relationships/tags" Target="../tags/tag4.xml"/><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5" Type="http://schemas.openxmlformats.org/officeDocument/2006/relationships/tags" Target="../tags/tag98.xml"/><Relationship Id="rId14" Type="http://schemas.openxmlformats.org/officeDocument/2006/relationships/tags" Target="../tags/tag97.xml"/><Relationship Id="rId13" Type="http://schemas.openxmlformats.org/officeDocument/2006/relationships/tags" Target="../tags/tag96.xml"/><Relationship Id="rId12" Type="http://schemas.openxmlformats.org/officeDocument/2006/relationships/tags" Target="../tags/tag9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59" name="组合 58"/>
          <p:cNvGrpSpPr/>
          <p:nvPr>
            <p:custDataLst>
              <p:tags r:id="rId2"/>
            </p:custDataLst>
          </p:nvPr>
        </p:nvGrpSpPr>
        <p:grpSpPr>
          <a:xfrm>
            <a:off x="7778078" y="0"/>
            <a:ext cx="4413923" cy="3499502"/>
            <a:chOff x="7778078" y="0"/>
            <a:chExt cx="4413923" cy="3499502"/>
          </a:xfrm>
        </p:grpSpPr>
        <p:sp>
          <p:nvSpPr>
            <p:cNvPr id="42" name="任意多边形: 形状 41"/>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40" name="任意多边形: 形状 39"/>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38" name="任意多边形: 形状 37"/>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36" name="任意多边形: 形状 35"/>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60" name="组合 59"/>
          <p:cNvGrpSpPr/>
          <p:nvPr>
            <p:custDataLst>
              <p:tags r:id="rId7"/>
            </p:custDataLst>
          </p:nvPr>
        </p:nvGrpSpPr>
        <p:grpSpPr>
          <a:xfrm>
            <a:off x="-12088" y="4794394"/>
            <a:ext cx="12204089" cy="2063607"/>
            <a:chOff x="-12088" y="4794394"/>
            <a:chExt cx="12204089" cy="2063607"/>
          </a:xfrm>
        </p:grpSpPr>
        <p:sp>
          <p:nvSpPr>
            <p:cNvPr id="52" name="任意多边形: 形状 51"/>
            <p:cNvSpPr/>
            <p:nvPr>
              <p:custDataLst>
                <p:tags r:id="rId8"/>
              </p:custDataLst>
            </p:nvPr>
          </p:nvSpPr>
          <p:spPr bwMode="auto">
            <a:xfrm>
              <a:off x="554582" y="4942832"/>
              <a:ext cx="11637418" cy="1915168"/>
            </a:xfrm>
            <a:custGeom>
              <a:avLst/>
              <a:gdLst>
                <a:gd name="connsiteX0" fmla="*/ 8612903 w 11637418"/>
                <a:gd name="connsiteY0" fmla="*/ 0 h 1915168"/>
                <a:gd name="connsiteX1" fmla="*/ 11637418 w 11637418"/>
                <a:gd name="connsiteY1" fmla="*/ 1581105 h 1915168"/>
                <a:gd name="connsiteX2" fmla="*/ 11637418 w 11637418"/>
                <a:gd name="connsiteY2" fmla="*/ 1915168 h 1915168"/>
                <a:gd name="connsiteX3" fmla="*/ 0 w 11637418"/>
                <a:gd name="connsiteY3" fmla="*/ 1915168 h 1915168"/>
              </a:gdLst>
              <a:ahLst/>
              <a:cxnLst>
                <a:cxn ang="0">
                  <a:pos x="connsiteX0" y="connsiteY0"/>
                </a:cxn>
                <a:cxn ang="0">
                  <a:pos x="connsiteX1" y="connsiteY1"/>
                </a:cxn>
                <a:cxn ang="0">
                  <a:pos x="connsiteX2" y="connsiteY2"/>
                </a:cxn>
                <a:cxn ang="0">
                  <a:pos x="connsiteX3" y="connsiteY3"/>
                </a:cxn>
              </a:cxnLst>
              <a:rect l="l" t="t" r="r" b="b"/>
              <a:pathLst>
                <a:path w="11637418" h="1915168">
                  <a:moveTo>
                    <a:pt x="8612903" y="0"/>
                  </a:moveTo>
                  <a:lnTo>
                    <a:pt x="11637418" y="1581105"/>
                  </a:lnTo>
                  <a:lnTo>
                    <a:pt x="11637418" y="1915168"/>
                  </a:lnTo>
                  <a:lnTo>
                    <a:pt x="0" y="1915168"/>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54" name="任意多边形: 形状 53"/>
            <p:cNvSpPr/>
            <p:nvPr>
              <p:custDataLst>
                <p:tags r:id="rId9"/>
              </p:custDataLst>
            </p:nvPr>
          </p:nvSpPr>
          <p:spPr bwMode="auto">
            <a:xfrm>
              <a:off x="335096" y="4794394"/>
              <a:ext cx="11856904" cy="2063607"/>
            </a:xfrm>
            <a:custGeom>
              <a:avLst/>
              <a:gdLst>
                <a:gd name="connsiteX0" fmla="*/ 7128328 w 11856904"/>
                <a:gd name="connsiteY0" fmla="*/ 0 h 2063607"/>
                <a:gd name="connsiteX1" fmla="*/ 11856904 w 11856904"/>
                <a:gd name="connsiteY1" fmla="*/ 1832069 h 2063607"/>
                <a:gd name="connsiteX2" fmla="*/ 11856904 w 11856904"/>
                <a:gd name="connsiteY2" fmla="*/ 2063607 h 2063607"/>
                <a:gd name="connsiteX3" fmla="*/ 0 w 11856904"/>
                <a:gd name="connsiteY3" fmla="*/ 2063607 h 2063607"/>
              </a:gdLst>
              <a:ahLst/>
              <a:cxnLst>
                <a:cxn ang="0">
                  <a:pos x="connsiteX0" y="connsiteY0"/>
                </a:cxn>
                <a:cxn ang="0">
                  <a:pos x="connsiteX1" y="connsiteY1"/>
                </a:cxn>
                <a:cxn ang="0">
                  <a:pos x="connsiteX2" y="connsiteY2"/>
                </a:cxn>
                <a:cxn ang="0">
                  <a:pos x="connsiteX3" y="connsiteY3"/>
                </a:cxn>
              </a:cxnLst>
              <a:rect l="l" t="t" r="r" b="b"/>
              <a:pathLst>
                <a:path w="11856904" h="2063607">
                  <a:moveTo>
                    <a:pt x="7128328" y="0"/>
                  </a:moveTo>
                  <a:lnTo>
                    <a:pt x="11856904" y="1832069"/>
                  </a:lnTo>
                  <a:lnTo>
                    <a:pt x="11856904" y="2063607"/>
                  </a:lnTo>
                  <a:lnTo>
                    <a:pt x="0" y="2063607"/>
                  </a:lnTo>
                  <a:close/>
                </a:path>
              </a:pathLst>
            </a:custGeom>
            <a:solidFill>
              <a:schemeClr val="accent2">
                <a:lumMod val="60000"/>
                <a:lumOff val="40000"/>
                <a:alpha val="47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56" name="任意多边形: 形状 55"/>
            <p:cNvSpPr/>
            <p:nvPr>
              <p:custDataLst>
                <p:tags r:id="rId10"/>
              </p:custDataLst>
            </p:nvPr>
          </p:nvSpPr>
          <p:spPr bwMode="auto">
            <a:xfrm>
              <a:off x="139320" y="4847832"/>
              <a:ext cx="12052680" cy="2010168"/>
            </a:xfrm>
            <a:custGeom>
              <a:avLst/>
              <a:gdLst>
                <a:gd name="connsiteX0" fmla="*/ 5073792 w 12052680"/>
                <a:gd name="connsiteY0" fmla="*/ 0 h 2010168"/>
                <a:gd name="connsiteX1" fmla="*/ 12052680 w 12052680"/>
                <a:gd name="connsiteY1" fmla="*/ 1869250 h 2010168"/>
                <a:gd name="connsiteX2" fmla="*/ 12052680 w 12052680"/>
                <a:gd name="connsiteY2" fmla="*/ 2010168 h 2010168"/>
                <a:gd name="connsiteX3" fmla="*/ 0 w 12052680"/>
                <a:gd name="connsiteY3" fmla="*/ 2010168 h 2010168"/>
              </a:gdLst>
              <a:ahLst/>
              <a:cxnLst>
                <a:cxn ang="0">
                  <a:pos x="connsiteX0" y="connsiteY0"/>
                </a:cxn>
                <a:cxn ang="0">
                  <a:pos x="connsiteX1" y="connsiteY1"/>
                </a:cxn>
                <a:cxn ang="0">
                  <a:pos x="connsiteX2" y="connsiteY2"/>
                </a:cxn>
                <a:cxn ang="0">
                  <a:pos x="connsiteX3" y="connsiteY3"/>
                </a:cxn>
              </a:cxnLst>
              <a:rect l="l" t="t" r="r" b="b"/>
              <a:pathLst>
                <a:path w="12052680" h="2010168">
                  <a:moveTo>
                    <a:pt x="5073792" y="0"/>
                  </a:moveTo>
                  <a:lnTo>
                    <a:pt x="12052680" y="1869250"/>
                  </a:lnTo>
                  <a:lnTo>
                    <a:pt x="12052680" y="2010168"/>
                  </a:lnTo>
                  <a:lnTo>
                    <a:pt x="0" y="201016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58" name="任意多边形: 形状 57"/>
            <p:cNvSpPr/>
            <p:nvPr>
              <p:custDataLst>
                <p:tags r:id="rId11"/>
              </p:custDataLst>
            </p:nvPr>
          </p:nvSpPr>
          <p:spPr bwMode="auto">
            <a:xfrm>
              <a:off x="-12088" y="5275332"/>
              <a:ext cx="12204089" cy="1582668"/>
            </a:xfrm>
            <a:custGeom>
              <a:avLst/>
              <a:gdLst>
                <a:gd name="connsiteX0" fmla="*/ 2856139 w 12204089"/>
                <a:gd name="connsiteY0" fmla="*/ 0 h 1582668"/>
                <a:gd name="connsiteX1" fmla="*/ 12204089 w 12204089"/>
                <a:gd name="connsiteY1" fmla="*/ 1521377 h 1582668"/>
                <a:gd name="connsiteX2" fmla="*/ 12204089 w 12204089"/>
                <a:gd name="connsiteY2" fmla="*/ 1582668 h 1582668"/>
                <a:gd name="connsiteX3" fmla="*/ 0 w 12204089"/>
                <a:gd name="connsiteY3" fmla="*/ 1582668 h 1582668"/>
              </a:gdLst>
              <a:ahLst/>
              <a:cxnLst>
                <a:cxn ang="0">
                  <a:pos x="connsiteX0" y="connsiteY0"/>
                </a:cxn>
                <a:cxn ang="0">
                  <a:pos x="connsiteX1" y="connsiteY1"/>
                </a:cxn>
                <a:cxn ang="0">
                  <a:pos x="connsiteX2" y="connsiteY2"/>
                </a:cxn>
                <a:cxn ang="0">
                  <a:pos x="connsiteX3" y="connsiteY3"/>
                </a:cxn>
              </a:cxnLst>
              <a:rect l="l" t="t" r="r" b="b"/>
              <a:pathLst>
                <a:path w="12204089" h="1582668">
                  <a:moveTo>
                    <a:pt x="2856139" y="0"/>
                  </a:moveTo>
                  <a:lnTo>
                    <a:pt x="12204089" y="1521377"/>
                  </a:lnTo>
                  <a:lnTo>
                    <a:pt x="12204089" y="1582668"/>
                  </a:lnTo>
                  <a:lnTo>
                    <a:pt x="0" y="1582668"/>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dirty="0">
                <a:latin typeface="微软雅黑" panose="020B0503020204020204" charset="-122"/>
                <a:ea typeface="微软雅黑" panose="020B0503020204020204" charset="-122"/>
              </a:endParaRPr>
            </a:p>
          </p:txBody>
        </p:sp>
      </p:grpSp>
      <p:sp>
        <p:nvSpPr>
          <p:cNvPr id="9801" name="副标题 2"/>
          <p:cNvSpPr>
            <a:spLocks noGrp="1"/>
          </p:cNvSpPr>
          <p:nvPr>
            <p:ph type="subTitle" idx="1" hasCustomPrompt="1"/>
            <p:custDataLst>
              <p:tags r:id="rId12"/>
            </p:custDataLst>
          </p:nvPr>
        </p:nvSpPr>
        <p:spPr>
          <a:xfrm>
            <a:off x="669924" y="2351432"/>
            <a:ext cx="5426075" cy="369332"/>
          </a:xfrm>
        </p:spPr>
        <p:txBody>
          <a:bodyPr anchor="t" anchorCtr="0">
            <a:normAutofit/>
          </a:bodyPr>
          <a:lstStyle>
            <a:lvl1pPr marL="0" indent="0" algn="l">
              <a:lnSpc>
                <a:spcPct val="90000"/>
              </a:lnSpc>
              <a:buNone/>
              <a:defRPr sz="2000">
                <a:solidFill>
                  <a:schemeClr val="tx1">
                    <a:lumMod val="85000"/>
                    <a:lumOff val="15000"/>
                  </a:schemeClr>
                </a:solidFill>
                <a:latin typeface="微软雅黑" panose="020B0503020204020204" charset="-122"/>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802" name="标题 1"/>
          <p:cNvSpPr>
            <a:spLocks noGrp="1"/>
          </p:cNvSpPr>
          <p:nvPr>
            <p:ph type="ctrTitle" hasCustomPrompt="1"/>
            <p:custDataLst>
              <p:tags r:id="rId13"/>
            </p:custDataLst>
          </p:nvPr>
        </p:nvSpPr>
        <p:spPr>
          <a:xfrm>
            <a:off x="669924" y="1069931"/>
            <a:ext cx="5426075" cy="1200329"/>
          </a:xfrm>
        </p:spPr>
        <p:txBody>
          <a:bodyPr anchor="b" anchorCtr="0">
            <a:normAutofit/>
          </a:bodyPr>
          <a:lstStyle>
            <a:lvl1pPr algn="l">
              <a:lnSpc>
                <a:spcPct val="90000"/>
              </a:lnSpc>
              <a:defRPr sz="480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sz="quarter" idx="10" hasCustomPrompt="1"/>
            <p:custDataLst>
              <p:tags r:id="rId14"/>
            </p:custDataLst>
          </p:nvPr>
        </p:nvSpPr>
        <p:spPr>
          <a:xfrm>
            <a:off x="669925" y="3600450"/>
            <a:ext cx="5426074" cy="369888"/>
          </a:xfrm>
        </p:spPr>
        <p:txBody>
          <a:bodyPr anchor="ctr">
            <a:normAutofit/>
          </a:bodyPr>
          <a:lstStyle>
            <a:lvl1pPr marL="0" indent="0">
              <a:buNone/>
              <a:defRPr sz="180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单击此处编辑副标题</a:t>
            </a:r>
            <a:endParaRPr lang="zh-CN" altLang="en-US" dirty="0"/>
          </a:p>
        </p:txBody>
      </p:sp>
      <p:sp>
        <p:nvSpPr>
          <p:cNvPr id="5" name="文本占位符 4"/>
          <p:cNvSpPr>
            <a:spLocks noGrp="1"/>
          </p:cNvSpPr>
          <p:nvPr>
            <p:ph type="body" sz="quarter" idx="11" hasCustomPrompt="1"/>
            <p:custDataLst>
              <p:tags r:id="rId15"/>
            </p:custDataLst>
          </p:nvPr>
        </p:nvSpPr>
        <p:spPr>
          <a:xfrm>
            <a:off x="669924" y="4053900"/>
            <a:ext cx="5426074" cy="369888"/>
          </a:xfrm>
        </p:spPr>
        <p:txBody>
          <a:bodyPr anchor="ctr">
            <a:normAutofit/>
          </a:bodyPr>
          <a:lstStyle>
            <a:lvl1pPr marL="0" indent="0">
              <a:buNone/>
              <a:defRPr sz="180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单击此处编辑副标题</a:t>
            </a:r>
            <a:endParaRPr lang="zh-CN" altLang="en-US" dirty="0"/>
          </a:p>
        </p:txBody>
      </p:sp>
      <p:sp>
        <p:nvSpPr>
          <p:cNvPr id="6" name="日期占位符 5"/>
          <p:cNvSpPr>
            <a:spLocks noGrp="1"/>
          </p:cNvSpPr>
          <p:nvPr>
            <p:ph type="dt" sz="half" idx="12"/>
            <p:custDataLst>
              <p:tags r:id="rId16"/>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7" name="页脚占位符 6"/>
          <p:cNvSpPr>
            <a:spLocks noGrp="1"/>
          </p:cNvSpPr>
          <p:nvPr>
            <p:ph type="ftr" sz="quarter" idx="13"/>
            <p:custDataLst>
              <p:tags r:id="rId17"/>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8" name="灯片编号占位符 7"/>
          <p:cNvSpPr>
            <a:spLocks noGrp="1"/>
          </p:cNvSpPr>
          <p:nvPr>
            <p:ph type="sldNum" sz="quarter" idx="14"/>
            <p:custDataLst>
              <p:tags r:id="rId18"/>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
        <p:nvSpPr>
          <p:cNvPr id="15" name="矩形 14"/>
          <p:cNvSpPr/>
          <p:nvPr>
            <p:custDataLst>
              <p:tags r:id="rId19"/>
            </p:custDataLst>
          </p:nvPr>
        </p:nvSpPr>
        <p:spPr>
          <a:xfrm>
            <a:off x="9576347" y="3702216"/>
            <a:ext cx="638455" cy="329366"/>
          </a:xfrm>
          <a:prstGeom prst="rect">
            <a:avLst/>
          </a:prstGeom>
          <a:solidFill>
            <a:schemeClr val="accent2"/>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
        <p:nvSpPr>
          <p:cNvPr id="16" name="矩形 15"/>
          <p:cNvSpPr/>
          <p:nvPr>
            <p:custDataLst>
              <p:tags r:id="rId20"/>
            </p:custDataLst>
          </p:nvPr>
        </p:nvSpPr>
        <p:spPr>
          <a:xfrm>
            <a:off x="9576346" y="3702216"/>
            <a:ext cx="191538" cy="329366"/>
          </a:xfrm>
          <a:prstGeom prst="rect">
            <a:avLst/>
          </a:prstGeom>
          <a:solidFill>
            <a:schemeClr val="accent2">
              <a:lumMod val="60000"/>
              <a:lumOff val="40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
        <p:nvSpPr>
          <p:cNvPr id="17" name="矩形 16"/>
          <p:cNvSpPr/>
          <p:nvPr>
            <p:custDataLst>
              <p:tags r:id="rId21"/>
            </p:custDataLst>
          </p:nvPr>
        </p:nvSpPr>
        <p:spPr>
          <a:xfrm>
            <a:off x="10941479" y="3912355"/>
            <a:ext cx="460390" cy="459695"/>
          </a:xfrm>
          <a:custGeom>
            <a:avLst/>
            <a:gdLst>
              <a:gd name="connsiteX0" fmla="*/ 259984 w 607639"/>
              <a:gd name="connsiteY0" fmla="*/ 430308 h 606722"/>
              <a:gd name="connsiteX1" fmla="*/ 287837 w 607639"/>
              <a:gd name="connsiteY1" fmla="*/ 458126 h 606722"/>
              <a:gd name="connsiteX2" fmla="*/ 139047 w 607639"/>
              <a:gd name="connsiteY2" fmla="*/ 606722 h 606722"/>
              <a:gd name="connsiteX3" fmla="*/ 111282 w 607639"/>
              <a:gd name="connsiteY3" fmla="*/ 578905 h 606722"/>
              <a:gd name="connsiteX4" fmla="*/ 204460 w 607639"/>
              <a:gd name="connsiteY4" fmla="*/ 374844 h 606722"/>
              <a:gd name="connsiteX5" fmla="*/ 232231 w 607639"/>
              <a:gd name="connsiteY5" fmla="*/ 402573 h 606722"/>
              <a:gd name="connsiteX6" fmla="*/ 27771 w 607639"/>
              <a:gd name="connsiteY6" fmla="*/ 606722 h 606722"/>
              <a:gd name="connsiteX7" fmla="*/ 0 w 607639"/>
              <a:gd name="connsiteY7" fmla="*/ 578904 h 606722"/>
              <a:gd name="connsiteX8" fmla="*/ 148791 w 607639"/>
              <a:gd name="connsiteY8" fmla="*/ 319309 h 606722"/>
              <a:gd name="connsiteX9" fmla="*/ 176555 w 607639"/>
              <a:gd name="connsiteY9" fmla="*/ 347040 h 606722"/>
              <a:gd name="connsiteX10" fmla="*/ 27853 w 607639"/>
              <a:gd name="connsiteY10" fmla="*/ 495652 h 606722"/>
              <a:gd name="connsiteX11" fmla="*/ 0 w 607639"/>
              <a:gd name="connsiteY11" fmla="*/ 467921 h 606722"/>
              <a:gd name="connsiteX12" fmla="*/ 482456 w 607639"/>
              <a:gd name="connsiteY12" fmla="*/ 291506 h 606722"/>
              <a:gd name="connsiteX13" fmla="*/ 441354 w 607639"/>
              <a:gd name="connsiteY13" fmla="*/ 444829 h 606722"/>
              <a:gd name="connsiteX14" fmla="*/ 385749 w 607639"/>
              <a:gd name="connsiteY14" fmla="*/ 500380 h 606722"/>
              <a:gd name="connsiteX15" fmla="*/ 329611 w 607639"/>
              <a:gd name="connsiteY15" fmla="*/ 444295 h 606722"/>
              <a:gd name="connsiteX16" fmla="*/ 218312 w 607639"/>
              <a:gd name="connsiteY16" fmla="*/ 277605 h 606722"/>
              <a:gd name="connsiteX17" fmla="*/ 329470 w 607639"/>
              <a:gd name="connsiteY17" fmla="*/ 388739 h 606722"/>
              <a:gd name="connsiteX18" fmla="*/ 301703 w 607639"/>
              <a:gd name="connsiteY18" fmla="*/ 416478 h 606722"/>
              <a:gd name="connsiteX19" fmla="*/ 190456 w 607639"/>
              <a:gd name="connsiteY19" fmla="*/ 305433 h 606722"/>
              <a:gd name="connsiteX20" fmla="*/ 315639 w 607639"/>
              <a:gd name="connsiteY20" fmla="*/ 124971 h 606722"/>
              <a:gd name="connsiteX21" fmla="*/ 162720 w 607639"/>
              <a:gd name="connsiteY21" fmla="*/ 277604 h 606722"/>
              <a:gd name="connsiteX22" fmla="*/ 106554 w 607639"/>
              <a:gd name="connsiteY22" fmla="*/ 221544 h 606722"/>
              <a:gd name="connsiteX23" fmla="*/ 162097 w 607639"/>
              <a:gd name="connsiteY23" fmla="*/ 166016 h 606722"/>
              <a:gd name="connsiteX24" fmla="*/ 459243 w 607639"/>
              <a:gd name="connsiteY24" fmla="*/ 120359 h 606722"/>
              <a:gd name="connsiteX25" fmla="*/ 431471 w 607639"/>
              <a:gd name="connsiteY25" fmla="*/ 148088 h 606722"/>
              <a:gd name="connsiteX26" fmla="*/ 459243 w 607639"/>
              <a:gd name="connsiteY26" fmla="*/ 175905 h 606722"/>
              <a:gd name="connsiteX27" fmla="*/ 487103 w 607639"/>
              <a:gd name="connsiteY27" fmla="*/ 148088 h 606722"/>
              <a:gd name="connsiteX28" fmla="*/ 445357 w 607639"/>
              <a:gd name="connsiteY28" fmla="*/ 50948 h 606722"/>
              <a:gd name="connsiteX29" fmla="*/ 556620 w 607639"/>
              <a:gd name="connsiteY29" fmla="*/ 161952 h 606722"/>
              <a:gd name="connsiteX30" fmla="*/ 357326 w 607639"/>
              <a:gd name="connsiteY30" fmla="*/ 360942 h 606722"/>
              <a:gd name="connsiteX31" fmla="*/ 246062 w 607639"/>
              <a:gd name="connsiteY31" fmla="*/ 249938 h 606722"/>
              <a:gd name="connsiteX32" fmla="*/ 607639 w 607639"/>
              <a:gd name="connsiteY32" fmla="*/ 0 h 606722"/>
              <a:gd name="connsiteX33" fmla="*/ 576136 w 607639"/>
              <a:gd name="connsiteY33" fmla="*/ 125818 h 606722"/>
              <a:gd name="connsiteX34" fmla="*/ 481539 w 607639"/>
              <a:gd name="connsiteY34" fmla="*/ 31454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7639" h="606722">
                <a:moveTo>
                  <a:pt x="259984" y="430308"/>
                </a:moveTo>
                <a:lnTo>
                  <a:pt x="287837" y="458126"/>
                </a:lnTo>
                <a:lnTo>
                  <a:pt x="139047" y="606722"/>
                </a:lnTo>
                <a:lnTo>
                  <a:pt x="111282" y="578905"/>
                </a:lnTo>
                <a:close/>
                <a:moveTo>
                  <a:pt x="204460" y="374844"/>
                </a:moveTo>
                <a:lnTo>
                  <a:pt x="232231" y="402573"/>
                </a:lnTo>
                <a:lnTo>
                  <a:pt x="27771" y="606722"/>
                </a:lnTo>
                <a:lnTo>
                  <a:pt x="0" y="578904"/>
                </a:lnTo>
                <a:close/>
                <a:moveTo>
                  <a:pt x="148791" y="319309"/>
                </a:moveTo>
                <a:lnTo>
                  <a:pt x="176555" y="347040"/>
                </a:lnTo>
                <a:lnTo>
                  <a:pt x="27853" y="495652"/>
                </a:lnTo>
                <a:lnTo>
                  <a:pt x="0" y="467921"/>
                </a:lnTo>
                <a:close/>
                <a:moveTo>
                  <a:pt x="482456" y="291506"/>
                </a:moveTo>
                <a:lnTo>
                  <a:pt x="441354" y="444829"/>
                </a:lnTo>
                <a:lnTo>
                  <a:pt x="385749" y="500380"/>
                </a:lnTo>
                <a:lnTo>
                  <a:pt x="329611" y="444295"/>
                </a:lnTo>
                <a:close/>
                <a:moveTo>
                  <a:pt x="218312" y="277605"/>
                </a:moveTo>
                <a:lnTo>
                  <a:pt x="329470" y="388739"/>
                </a:lnTo>
                <a:lnTo>
                  <a:pt x="301703" y="416478"/>
                </a:lnTo>
                <a:lnTo>
                  <a:pt x="190456" y="305433"/>
                </a:lnTo>
                <a:close/>
                <a:moveTo>
                  <a:pt x="315639" y="124971"/>
                </a:moveTo>
                <a:lnTo>
                  <a:pt x="162720" y="277604"/>
                </a:lnTo>
                <a:lnTo>
                  <a:pt x="106554" y="221544"/>
                </a:lnTo>
                <a:lnTo>
                  <a:pt x="162097" y="166016"/>
                </a:lnTo>
                <a:close/>
                <a:moveTo>
                  <a:pt x="459243" y="120359"/>
                </a:moveTo>
                <a:lnTo>
                  <a:pt x="431471" y="148088"/>
                </a:lnTo>
                <a:lnTo>
                  <a:pt x="459243" y="175905"/>
                </a:lnTo>
                <a:lnTo>
                  <a:pt x="487103" y="148088"/>
                </a:lnTo>
                <a:close/>
                <a:moveTo>
                  <a:pt x="445357" y="50948"/>
                </a:moveTo>
                <a:lnTo>
                  <a:pt x="556620" y="161952"/>
                </a:lnTo>
                <a:lnTo>
                  <a:pt x="357326" y="360942"/>
                </a:lnTo>
                <a:lnTo>
                  <a:pt x="246062" y="249938"/>
                </a:lnTo>
                <a:close/>
                <a:moveTo>
                  <a:pt x="607639" y="0"/>
                </a:moveTo>
                <a:lnTo>
                  <a:pt x="576136" y="125818"/>
                </a:lnTo>
                <a:lnTo>
                  <a:pt x="481539" y="31454"/>
                </a:lnTo>
                <a:close/>
              </a:path>
            </a:pathLst>
          </a:custGeom>
          <a:solidFill>
            <a:schemeClr val="accent2">
              <a:lumMod val="60000"/>
              <a:lumOff val="40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2" name="组合 11"/>
          <p:cNvGrpSpPr/>
          <p:nvPr>
            <p:custDataLst>
              <p:tags r:id="rId2"/>
            </p:custDataLst>
          </p:nvPr>
        </p:nvGrpSpPr>
        <p:grpSpPr>
          <a:xfrm>
            <a:off x="9778401" y="0"/>
            <a:ext cx="2413598" cy="1213658"/>
            <a:chOff x="7778078" y="0"/>
            <a:chExt cx="4413923" cy="3499502"/>
          </a:xfrm>
        </p:grpSpPr>
        <p:sp>
          <p:nvSpPr>
            <p:cNvPr id="13" name="任意多边形: 形状 12"/>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4" name="任意多边形: 形状 13"/>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5" name="任意多边形: 形状 14"/>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6" name="任意多边形: 形状 15"/>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17" name="组合 16"/>
          <p:cNvGrpSpPr/>
          <p:nvPr>
            <p:custDataLst>
              <p:tags r:id="rId7"/>
            </p:custDataLst>
          </p:nvPr>
        </p:nvGrpSpPr>
        <p:grpSpPr>
          <a:xfrm rot="5400000" flipV="1">
            <a:off x="3022408" y="3006392"/>
            <a:ext cx="829198" cy="6874019"/>
            <a:chOff x="7778078" y="0"/>
            <a:chExt cx="4413923" cy="3499502"/>
          </a:xfrm>
        </p:grpSpPr>
        <p:sp>
          <p:nvSpPr>
            <p:cNvPr id="18" name="任意多边形: 形状 17"/>
            <p:cNvSpPr/>
            <p:nvPr>
              <p:custDataLst>
                <p:tags r:id="rId8"/>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9" name="任意多边形: 形状 18"/>
            <p:cNvSpPr/>
            <p:nvPr>
              <p:custDataLst>
                <p:tags r:id="rId9"/>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0" name="任意多边形: 形状 19"/>
            <p:cNvSpPr/>
            <p:nvPr>
              <p:custDataLst>
                <p:tags r:id="rId10"/>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1" name="任意多边形: 形状 20"/>
            <p:cNvSpPr/>
            <p:nvPr>
              <p:custDataLst>
                <p:tags r:id="rId11"/>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sp>
        <p:nvSpPr>
          <p:cNvPr id="2" name="标题 1"/>
          <p:cNvSpPr>
            <a:spLocks noGrp="1"/>
          </p:cNvSpPr>
          <p:nvPr>
            <p:ph type="title"/>
            <p:custDataLst>
              <p:tags r:id="rId12"/>
            </p:custDataLst>
          </p:nvPr>
        </p:nvSpPr>
        <p:spPr>
          <a:xfrm>
            <a:off x="876000" y="334800"/>
            <a:ext cx="10440000" cy="1368000"/>
          </a:xfrm>
        </p:spPr>
        <p:txBody>
          <a:bodyPr>
            <a:normAutofit/>
          </a:bodyPr>
          <a:lstStyle>
            <a:lvl1pPr>
              <a:defRPr sz="4000">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13"/>
            </p:custDataLst>
          </p:nvPr>
        </p:nvSpPr>
        <p:spPr>
          <a:xfrm>
            <a:off x="876000" y="1852295"/>
            <a:ext cx="10440000" cy="4320000"/>
          </a:xfrm>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4"/>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lvl1pPr>
              <a:defRPr>
                <a:latin typeface="微软雅黑" panose="020B0503020204020204" charset="-122"/>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6"/>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p:custDataLst>
              <p:tags r:id="rId2"/>
            </p:custDataLst>
          </p:nvPr>
        </p:nvGrpSpPr>
        <p:grpSpPr>
          <a:xfrm flipV="1">
            <a:off x="8256760" y="-16020"/>
            <a:ext cx="3935241" cy="6874019"/>
            <a:chOff x="7778078" y="0"/>
            <a:chExt cx="4413923" cy="3499502"/>
          </a:xfrm>
        </p:grpSpPr>
        <p:sp>
          <p:nvSpPr>
            <p:cNvPr id="10" name="任意多边形: 形状 9"/>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1" name="任意多边形: 形状 10"/>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2" name="任意多边形: 形状 11"/>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3" name="任意多边形: 形状 12"/>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sp>
        <p:nvSpPr>
          <p:cNvPr id="20" name="标题 1"/>
          <p:cNvSpPr>
            <a:spLocks noGrp="1"/>
          </p:cNvSpPr>
          <p:nvPr>
            <p:ph type="title" hasCustomPrompt="1"/>
            <p:custDataLst>
              <p:tags r:id="rId7"/>
            </p:custDataLst>
          </p:nvPr>
        </p:nvSpPr>
        <p:spPr>
          <a:xfrm>
            <a:off x="1072211" y="2550717"/>
            <a:ext cx="5023789" cy="656792"/>
          </a:xfrm>
        </p:spPr>
        <p:txBody>
          <a:bodyPr anchor="ctr">
            <a:normAutofit/>
          </a:bodyPr>
          <a:lstStyle>
            <a:lvl1pPr algn="l">
              <a:defRPr sz="3600" b="1">
                <a:solidFill>
                  <a:schemeClr val="tx2"/>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21" name="文本占位符 2"/>
          <p:cNvSpPr>
            <a:spLocks noGrp="1"/>
          </p:cNvSpPr>
          <p:nvPr>
            <p:ph type="body" idx="1"/>
            <p:custDataLst>
              <p:tags r:id="rId8"/>
            </p:custDataLst>
          </p:nvPr>
        </p:nvSpPr>
        <p:spPr>
          <a:xfrm>
            <a:off x="1066438" y="3279368"/>
            <a:ext cx="5023789" cy="1015623"/>
          </a:xfrm>
        </p:spPr>
        <p:txBody>
          <a:bodyPr anchor="t">
            <a:normAutofit/>
          </a:bodyPr>
          <a:lstStyle>
            <a:lvl1pPr marL="0" indent="0" algn="l">
              <a:buNone/>
              <a:defRPr sz="1800">
                <a:solidFill>
                  <a:schemeClr val="tx1">
                    <a:lumMod val="85000"/>
                    <a:lumOff val="15000"/>
                  </a:schemeClr>
                </a:solidFill>
                <a:latin typeface="微软雅黑" panose="020B0503020204020204" charset="-122"/>
                <a:ea typeface="微软雅黑" panose="020B050302020402020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2" name="日期占位符 1"/>
          <p:cNvSpPr>
            <a:spLocks noGrp="1"/>
          </p:cNvSpPr>
          <p:nvPr>
            <p:ph type="dt" sz="half" idx="10"/>
            <p:custDataLst>
              <p:tags r:id="rId9"/>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10"/>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4" name="灯片编号占位符 3"/>
          <p:cNvSpPr>
            <a:spLocks noGrp="1"/>
          </p:cNvSpPr>
          <p:nvPr>
            <p:ph type="sldNum" sz="quarter" idx="12"/>
            <p:custDataLst>
              <p:tags r:id="rId11"/>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sz="4000"/>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74712" y="1854200"/>
            <a:ext cx="5112000" cy="43211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98600" y="1854200"/>
            <a:ext cx="5112000" cy="43211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74800" y="334800"/>
            <a:ext cx="10440000" cy="1368000"/>
          </a:xfrm>
        </p:spPr>
        <p:txBody>
          <a:bodyPr>
            <a:normAutofit/>
          </a:bodyPr>
          <a:lstStyle>
            <a:lvl1pPr>
              <a:defRPr sz="40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74713" y="1854298"/>
            <a:ext cx="511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74712" y="2716271"/>
            <a:ext cx="5112000" cy="34560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95764" y="1854298"/>
            <a:ext cx="511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95760" y="2716271"/>
            <a:ext cx="5112001" cy="34560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sz="4000"/>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74800" y="334800"/>
            <a:ext cx="4176000" cy="1620000"/>
          </a:xfrm>
        </p:spPr>
        <p:txBody>
          <a:bodyPr anchor="t" anchorCtr="0">
            <a:normAutofit/>
          </a:bodyPr>
          <a:lstStyle>
            <a:lvl1pPr>
              <a:defRPr sz="40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93525" y="334800"/>
            <a:ext cx="6120000" cy="583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74800" y="2111473"/>
            <a:ext cx="4176000" cy="40536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795909" y="333375"/>
            <a:ext cx="1512000" cy="5832000"/>
          </a:xfrm>
        </p:spPr>
        <p:txBody>
          <a:bodyPr vert="eaVert">
            <a:normAutofit/>
          </a:bodyPr>
          <a:lstStyle>
            <a:lvl1pPr>
              <a:defRPr sz="36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custDataLst>
              <p:tags r:id="rId3"/>
            </p:custDataLst>
          </p:nvPr>
        </p:nvSpPr>
        <p:spPr>
          <a:xfrm>
            <a:off x="874800" y="334800"/>
            <a:ext cx="8784000" cy="5832000"/>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74713" y="333375"/>
            <a:ext cx="10440000" cy="58324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16" name="组合 15"/>
          <p:cNvGrpSpPr/>
          <p:nvPr>
            <p:custDataLst>
              <p:tags r:id="rId2"/>
            </p:custDataLst>
          </p:nvPr>
        </p:nvGrpSpPr>
        <p:grpSpPr>
          <a:xfrm flipH="1">
            <a:off x="-1" y="0"/>
            <a:ext cx="3893927" cy="3087232"/>
            <a:chOff x="7778078" y="0"/>
            <a:chExt cx="4413923" cy="3499502"/>
          </a:xfrm>
        </p:grpSpPr>
        <p:sp>
          <p:nvSpPr>
            <p:cNvPr id="17" name="任意多边形: 形状 16"/>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9" name="任意多边形: 形状 18"/>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1" name="任意多边形: 形状 20"/>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4" name="任意多边形: 形状 23"/>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25" name="组合 24"/>
          <p:cNvGrpSpPr/>
          <p:nvPr>
            <p:custDataLst>
              <p:tags r:id="rId7"/>
            </p:custDataLst>
          </p:nvPr>
        </p:nvGrpSpPr>
        <p:grpSpPr>
          <a:xfrm flipH="1">
            <a:off x="-12089" y="4291344"/>
            <a:ext cx="12204089" cy="2566658"/>
            <a:chOff x="-12088" y="4794394"/>
            <a:chExt cx="12204089" cy="2063607"/>
          </a:xfrm>
        </p:grpSpPr>
        <p:sp>
          <p:nvSpPr>
            <p:cNvPr id="26" name="任意多边形: 形状 25"/>
            <p:cNvSpPr/>
            <p:nvPr>
              <p:custDataLst>
                <p:tags r:id="rId8"/>
              </p:custDataLst>
            </p:nvPr>
          </p:nvSpPr>
          <p:spPr bwMode="auto">
            <a:xfrm>
              <a:off x="554582" y="4942832"/>
              <a:ext cx="11637418" cy="1915168"/>
            </a:xfrm>
            <a:custGeom>
              <a:avLst/>
              <a:gdLst>
                <a:gd name="connsiteX0" fmla="*/ 8612903 w 11637418"/>
                <a:gd name="connsiteY0" fmla="*/ 0 h 1915168"/>
                <a:gd name="connsiteX1" fmla="*/ 11637418 w 11637418"/>
                <a:gd name="connsiteY1" fmla="*/ 1581105 h 1915168"/>
                <a:gd name="connsiteX2" fmla="*/ 11637418 w 11637418"/>
                <a:gd name="connsiteY2" fmla="*/ 1915168 h 1915168"/>
                <a:gd name="connsiteX3" fmla="*/ 0 w 11637418"/>
                <a:gd name="connsiteY3" fmla="*/ 1915168 h 1915168"/>
              </a:gdLst>
              <a:ahLst/>
              <a:cxnLst>
                <a:cxn ang="0">
                  <a:pos x="connsiteX0" y="connsiteY0"/>
                </a:cxn>
                <a:cxn ang="0">
                  <a:pos x="connsiteX1" y="connsiteY1"/>
                </a:cxn>
                <a:cxn ang="0">
                  <a:pos x="connsiteX2" y="connsiteY2"/>
                </a:cxn>
                <a:cxn ang="0">
                  <a:pos x="connsiteX3" y="connsiteY3"/>
                </a:cxn>
              </a:cxnLst>
              <a:rect l="l" t="t" r="r" b="b"/>
              <a:pathLst>
                <a:path w="11637418" h="1915168">
                  <a:moveTo>
                    <a:pt x="8612903" y="0"/>
                  </a:moveTo>
                  <a:lnTo>
                    <a:pt x="11637418" y="1581105"/>
                  </a:lnTo>
                  <a:lnTo>
                    <a:pt x="11637418" y="1915168"/>
                  </a:lnTo>
                  <a:lnTo>
                    <a:pt x="0" y="1915168"/>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27" name="任意多边形: 形状 26"/>
            <p:cNvSpPr/>
            <p:nvPr>
              <p:custDataLst>
                <p:tags r:id="rId9"/>
              </p:custDataLst>
            </p:nvPr>
          </p:nvSpPr>
          <p:spPr bwMode="auto">
            <a:xfrm>
              <a:off x="335096" y="4794394"/>
              <a:ext cx="11856904" cy="2063607"/>
            </a:xfrm>
            <a:custGeom>
              <a:avLst/>
              <a:gdLst>
                <a:gd name="connsiteX0" fmla="*/ 7128328 w 11856904"/>
                <a:gd name="connsiteY0" fmla="*/ 0 h 2063607"/>
                <a:gd name="connsiteX1" fmla="*/ 11856904 w 11856904"/>
                <a:gd name="connsiteY1" fmla="*/ 1832069 h 2063607"/>
                <a:gd name="connsiteX2" fmla="*/ 11856904 w 11856904"/>
                <a:gd name="connsiteY2" fmla="*/ 2063607 h 2063607"/>
                <a:gd name="connsiteX3" fmla="*/ 0 w 11856904"/>
                <a:gd name="connsiteY3" fmla="*/ 2063607 h 2063607"/>
              </a:gdLst>
              <a:ahLst/>
              <a:cxnLst>
                <a:cxn ang="0">
                  <a:pos x="connsiteX0" y="connsiteY0"/>
                </a:cxn>
                <a:cxn ang="0">
                  <a:pos x="connsiteX1" y="connsiteY1"/>
                </a:cxn>
                <a:cxn ang="0">
                  <a:pos x="connsiteX2" y="connsiteY2"/>
                </a:cxn>
                <a:cxn ang="0">
                  <a:pos x="connsiteX3" y="connsiteY3"/>
                </a:cxn>
              </a:cxnLst>
              <a:rect l="l" t="t" r="r" b="b"/>
              <a:pathLst>
                <a:path w="11856904" h="2063607">
                  <a:moveTo>
                    <a:pt x="7128328" y="0"/>
                  </a:moveTo>
                  <a:lnTo>
                    <a:pt x="11856904" y="1832069"/>
                  </a:lnTo>
                  <a:lnTo>
                    <a:pt x="11856904" y="2063607"/>
                  </a:lnTo>
                  <a:lnTo>
                    <a:pt x="0" y="2063607"/>
                  </a:lnTo>
                  <a:close/>
                </a:path>
              </a:pathLst>
            </a:custGeom>
            <a:solidFill>
              <a:schemeClr val="accent2">
                <a:lumMod val="60000"/>
                <a:lumOff val="40000"/>
                <a:alpha val="47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8" name="任意多边形: 形状 27"/>
            <p:cNvSpPr/>
            <p:nvPr>
              <p:custDataLst>
                <p:tags r:id="rId10"/>
              </p:custDataLst>
            </p:nvPr>
          </p:nvSpPr>
          <p:spPr bwMode="auto">
            <a:xfrm>
              <a:off x="139320" y="4847832"/>
              <a:ext cx="12052680" cy="2010168"/>
            </a:xfrm>
            <a:custGeom>
              <a:avLst/>
              <a:gdLst>
                <a:gd name="connsiteX0" fmla="*/ 5073792 w 12052680"/>
                <a:gd name="connsiteY0" fmla="*/ 0 h 2010168"/>
                <a:gd name="connsiteX1" fmla="*/ 12052680 w 12052680"/>
                <a:gd name="connsiteY1" fmla="*/ 1869250 h 2010168"/>
                <a:gd name="connsiteX2" fmla="*/ 12052680 w 12052680"/>
                <a:gd name="connsiteY2" fmla="*/ 2010168 h 2010168"/>
                <a:gd name="connsiteX3" fmla="*/ 0 w 12052680"/>
                <a:gd name="connsiteY3" fmla="*/ 2010168 h 2010168"/>
              </a:gdLst>
              <a:ahLst/>
              <a:cxnLst>
                <a:cxn ang="0">
                  <a:pos x="connsiteX0" y="connsiteY0"/>
                </a:cxn>
                <a:cxn ang="0">
                  <a:pos x="connsiteX1" y="connsiteY1"/>
                </a:cxn>
                <a:cxn ang="0">
                  <a:pos x="connsiteX2" y="connsiteY2"/>
                </a:cxn>
                <a:cxn ang="0">
                  <a:pos x="connsiteX3" y="connsiteY3"/>
                </a:cxn>
              </a:cxnLst>
              <a:rect l="l" t="t" r="r" b="b"/>
              <a:pathLst>
                <a:path w="12052680" h="2010168">
                  <a:moveTo>
                    <a:pt x="5073792" y="0"/>
                  </a:moveTo>
                  <a:lnTo>
                    <a:pt x="12052680" y="1869250"/>
                  </a:lnTo>
                  <a:lnTo>
                    <a:pt x="12052680" y="2010168"/>
                  </a:lnTo>
                  <a:lnTo>
                    <a:pt x="0" y="201016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29" name="任意多边形: 形状 28"/>
            <p:cNvSpPr/>
            <p:nvPr>
              <p:custDataLst>
                <p:tags r:id="rId11"/>
              </p:custDataLst>
            </p:nvPr>
          </p:nvSpPr>
          <p:spPr bwMode="auto">
            <a:xfrm>
              <a:off x="-12088" y="5275332"/>
              <a:ext cx="12204089" cy="1582668"/>
            </a:xfrm>
            <a:custGeom>
              <a:avLst/>
              <a:gdLst>
                <a:gd name="connsiteX0" fmla="*/ 2856139 w 12204089"/>
                <a:gd name="connsiteY0" fmla="*/ 0 h 1582668"/>
                <a:gd name="connsiteX1" fmla="*/ 12204089 w 12204089"/>
                <a:gd name="connsiteY1" fmla="*/ 1521377 h 1582668"/>
                <a:gd name="connsiteX2" fmla="*/ 12204089 w 12204089"/>
                <a:gd name="connsiteY2" fmla="*/ 1582668 h 1582668"/>
                <a:gd name="connsiteX3" fmla="*/ 0 w 12204089"/>
                <a:gd name="connsiteY3" fmla="*/ 1582668 h 1582668"/>
              </a:gdLst>
              <a:ahLst/>
              <a:cxnLst>
                <a:cxn ang="0">
                  <a:pos x="connsiteX0" y="connsiteY0"/>
                </a:cxn>
                <a:cxn ang="0">
                  <a:pos x="connsiteX1" y="connsiteY1"/>
                </a:cxn>
                <a:cxn ang="0">
                  <a:pos x="connsiteX2" y="connsiteY2"/>
                </a:cxn>
                <a:cxn ang="0">
                  <a:pos x="connsiteX3" y="connsiteY3"/>
                </a:cxn>
              </a:cxnLst>
              <a:rect l="l" t="t" r="r" b="b"/>
              <a:pathLst>
                <a:path w="12204089" h="1582668">
                  <a:moveTo>
                    <a:pt x="2856139" y="0"/>
                  </a:moveTo>
                  <a:lnTo>
                    <a:pt x="12204089" y="1521377"/>
                  </a:lnTo>
                  <a:lnTo>
                    <a:pt x="12204089" y="1582668"/>
                  </a:lnTo>
                  <a:lnTo>
                    <a:pt x="0" y="1582668"/>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dirty="0">
                <a:latin typeface="微软雅黑" panose="020B0503020204020204" charset="-122"/>
                <a:ea typeface="微软雅黑" panose="020B0503020204020204" charset="-122"/>
              </a:endParaRPr>
            </a:p>
          </p:txBody>
        </p:sp>
      </p:grpSp>
      <p:sp>
        <p:nvSpPr>
          <p:cNvPr id="13" name="标题 1"/>
          <p:cNvSpPr>
            <a:spLocks noGrp="1"/>
          </p:cNvSpPr>
          <p:nvPr>
            <p:ph type="ctrTitle" hasCustomPrompt="1"/>
            <p:custDataLst>
              <p:tags r:id="rId12"/>
            </p:custDataLst>
          </p:nvPr>
        </p:nvSpPr>
        <p:spPr>
          <a:xfrm>
            <a:off x="5177222" y="2132369"/>
            <a:ext cx="6204888" cy="1983655"/>
          </a:xfrm>
        </p:spPr>
        <p:txBody>
          <a:bodyPr anchor="ctr">
            <a:normAutofit/>
          </a:bodyPr>
          <a:lstStyle>
            <a:lvl1pPr marL="0" indent="0" algn="r">
              <a:lnSpc>
                <a:spcPct val="90000"/>
              </a:lnSpc>
              <a:buFont typeface="Arial" panose="020B0604020202020204" pitchFamily="34" charset="0"/>
              <a:buNone/>
              <a:defRPr sz="960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4" name="日期占位符 3"/>
          <p:cNvSpPr>
            <a:spLocks noGrp="1"/>
          </p:cNvSpPr>
          <p:nvPr>
            <p:ph type="dt" sz="half" idx="19"/>
            <p:custDataLst>
              <p:tags r:id="rId13"/>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20"/>
            <p:custDataLst>
              <p:tags r:id="rId14"/>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6" name="灯片编号占位符 5"/>
          <p:cNvSpPr>
            <a:spLocks noGrp="1"/>
          </p:cNvSpPr>
          <p:nvPr>
            <p:ph type="sldNum" sz="quarter" idx="21"/>
            <p:custDataLst>
              <p:tags r:id="rId15"/>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9" Type="http://schemas.openxmlformats.org/officeDocument/2006/relationships/theme" Target="../theme/theme2.xml"/><Relationship Id="rId18" Type="http://schemas.openxmlformats.org/officeDocument/2006/relationships/tags" Target="../tags/tag104.xml"/><Relationship Id="rId17" Type="http://schemas.openxmlformats.org/officeDocument/2006/relationships/tags" Target="../tags/tag103.xml"/><Relationship Id="rId16" Type="http://schemas.openxmlformats.org/officeDocument/2006/relationships/tags" Target="../tags/tag102.xml"/><Relationship Id="rId15" Type="http://schemas.openxmlformats.org/officeDocument/2006/relationships/tags" Target="../tags/tag101.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76000" y="333375"/>
            <a:ext cx="10440000" cy="1366838"/>
          </a:xfrm>
          <a:prstGeom prst="rect">
            <a:avLst/>
          </a:prstGeom>
        </p:spPr>
        <p:txBody>
          <a:bodyPr vert="horz" lIns="91440" tIns="45720" rIns="91440" bIns="4680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876000" y="1854000"/>
            <a:ext cx="10440000" cy="432000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latin typeface="微软雅黑" panose="020B0503020204020204" charset="-122"/>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lumMod val="85000"/>
              <a:lumOff val="15000"/>
            </a:schemeClr>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lumMod val="85000"/>
              <a:lumOff val="15000"/>
            </a:schemeClr>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06.xml"/><Relationship Id="rId1" Type="http://schemas.openxmlformats.org/officeDocument/2006/relationships/tags" Target="../tags/tag10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6.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18.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7.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6.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0.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08.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5.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6.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8.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9.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1.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9.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5.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6.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7.xml"/><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8.xml"/><Relationship Id="rId1" Type="http://schemas.openxmlformats.org/officeDocument/2006/relationships/image" Target="../media/image5.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9.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0.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1.xml"/><Relationship Id="rId1"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2.xml"/><Relationship Id="rId1"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3.xml"/><Relationship Id="rId1" Type="http://schemas.openxmlformats.org/officeDocument/2006/relationships/image" Target="../media/image8.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4.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0.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5.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6.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7.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8.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9.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0.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1.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3.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1.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5.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6.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7.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8.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9.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0.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1.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3.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549910" y="815340"/>
            <a:ext cx="7237730" cy="1200150"/>
          </a:xfrm>
        </p:spPr>
        <p:txBody>
          <a:bodyPr>
            <a:normAutofit/>
          </a:bodyPr>
          <a:lstStyle/>
          <a:p>
            <a:r>
              <a:rPr lang="zh-CN" altLang="en-US" b="1"/>
              <a:t>第7章 数据库安全保护</a:t>
            </a:r>
            <a:endParaRPr lang="zh-CN" altLang="en-US" b="1"/>
          </a:p>
        </p:txBody>
      </p:sp>
      <p:sp>
        <p:nvSpPr>
          <p:cNvPr id="6" name="文本占位符 5"/>
          <p:cNvSpPr/>
          <p:nvPr>
            <p:ph type="body" sz="quarter" idx="11"/>
          </p:nvPr>
        </p:nvSpPr>
        <p:spPr>
          <a:xfrm>
            <a:off x="909320" y="2153285"/>
            <a:ext cx="5426075" cy="3767455"/>
          </a:xfrm>
        </p:spPr>
        <p:txBody>
          <a:bodyPr>
            <a:normAutofit lnSpcReduction="10000"/>
          </a:bodyPr>
          <a:p>
            <a:r>
              <a:rPr lang="zh-CN" altLang="en-US" sz="3200" b="1"/>
              <a:t>7.1数据库的安全性</a:t>
            </a:r>
            <a:endParaRPr lang="zh-CN" altLang="en-US" sz="3200" b="1"/>
          </a:p>
          <a:p>
            <a:r>
              <a:rPr lang="zh-CN" altLang="en-US" sz="3200" b="1"/>
              <a:t>7.2 数据库的完整性</a:t>
            </a:r>
            <a:endParaRPr lang="zh-CN" altLang="en-US" sz="3200" b="1"/>
          </a:p>
          <a:p>
            <a:r>
              <a:rPr lang="zh-CN" altLang="en-US" sz="3200" b="1"/>
              <a:t>7.3 数据库的并发控制技术</a:t>
            </a:r>
            <a:endParaRPr lang="zh-CN" altLang="en-US" sz="3200" b="1"/>
          </a:p>
          <a:p>
            <a:r>
              <a:rPr lang="zh-CN" altLang="en-US" sz="3200" b="1"/>
              <a:t>7.4 数据库的恢复</a:t>
            </a:r>
            <a:endParaRPr lang="zh-CN" altLang="en-US" sz="3200" b="1"/>
          </a:p>
          <a:p>
            <a:r>
              <a:rPr lang="zh-CN" altLang="en-US" sz="3200" b="1"/>
              <a:t>7.5 小结</a:t>
            </a:r>
            <a:endParaRPr lang="zh-CN" altLang="en-US" sz="3200" b="1"/>
          </a:p>
        </p:txBody>
      </p:sp>
    </p:spTree>
    <p:custDataLst>
      <p:tags r:id="rId2"/>
    </p:custDataLst>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en-US" altLang="zh-CN"/>
              <a:t>      </a:t>
            </a:r>
            <a:r>
              <a:rPr lang="zh-CN" altLang="en-US"/>
              <a:t>其语义为将指定的操作对象的对象权限授予指定的用户或角色。其中，ALL代表所有对象权限。列名用于制定要授权的数据库对象的一列或多列。如果不指定列名，被授权的用户将在数据库队形的所有列上均拥有指定的特权。当授予INSERT、UPDATE权限时才需要指定列名。ON子句用于指定要授予对象权限的数据库对象名，可以是基本表名或视图名等。WITH GRANT OPTION为可选项，制定后则允许被授权用户将制定的系统特权或角色在授予其他用户或角色。</a:t>
            </a:r>
            <a:endParaRPr lang="zh-CN" altLang="en-US"/>
          </a:p>
        </p:txBody>
      </p:sp>
    </p:spTree>
    <p:custDataLst>
      <p:tags r:id="rId1"/>
    </p:custData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a:t>例7.2 把查询ORDER表的权限授权给USER1用户。</a:t>
            </a:r>
            <a:endParaRPr lang="zh-CN" altLang="en-US"/>
          </a:p>
          <a:p>
            <a:pPr marL="0" indent="0">
              <a:buNone/>
            </a:pPr>
            <a:r>
              <a:rPr lang="zh-CN" altLang="en-US"/>
              <a:t>         GRANT SELECT ON ORDER TO USER1</a:t>
            </a:r>
            <a:endParaRPr lang="zh-CN" altLang="en-US"/>
          </a:p>
          <a:p>
            <a:pPr marL="0" indent="0">
              <a:buNone/>
            </a:pPr>
            <a:r>
              <a:rPr lang="zh-CN" altLang="en-US" b="1"/>
              <a:t>使用REVOKE语句收回系统权限，语法格式为：</a:t>
            </a:r>
            <a:endParaRPr lang="zh-CN" altLang="en-US" b="1"/>
          </a:p>
          <a:p>
            <a:pPr marL="0" indent="0">
              <a:buNone/>
            </a:pPr>
            <a:endParaRPr lang="zh-CN" altLang="en-US" b="1"/>
          </a:p>
          <a:p>
            <a:pPr marL="0" indent="0">
              <a:buNone/>
            </a:pPr>
            <a:endParaRPr lang="zh-CN" altLang="en-US" b="1"/>
          </a:p>
          <a:p>
            <a:pPr marL="0" indent="0">
              <a:buNone/>
            </a:pPr>
            <a:endParaRPr lang="zh-CN" altLang="en-US" b="1"/>
          </a:p>
          <a:p>
            <a:pPr marL="0" indent="0">
              <a:buNone/>
            </a:pPr>
            <a:r>
              <a:rPr lang="zh-CN" altLang="en-US"/>
              <a:t>例7.3 把USER1所拥有的创建表的权限收回。</a:t>
            </a:r>
            <a:endParaRPr lang="zh-CN" altLang="en-US"/>
          </a:p>
          <a:p>
            <a:pPr marL="0" indent="0">
              <a:buNone/>
            </a:pPr>
            <a:r>
              <a:rPr lang="zh-CN" altLang="en-US"/>
              <a:t>         REVOKE CREATE TABLE FROM USER1</a:t>
            </a:r>
            <a:endParaRPr lang="zh-CN" altLang="en-US"/>
          </a:p>
          <a:p>
            <a:pPr marL="0" indent="0">
              <a:buNone/>
            </a:pPr>
            <a:endParaRPr lang="zh-CN" altLang="en-US"/>
          </a:p>
        </p:txBody>
      </p:sp>
      <p:sp>
        <p:nvSpPr>
          <p:cNvPr id="4" name="文本框 3"/>
          <p:cNvSpPr txBox="1"/>
          <p:nvPr/>
        </p:nvSpPr>
        <p:spPr>
          <a:xfrm>
            <a:off x="1554480" y="3625215"/>
            <a:ext cx="8583295" cy="11055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REVOKE&lt;系统权限&gt;|&lt;角色&gt;[, &lt;系统权限&gt;|&lt;角色&gt;…</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FROM&lt;用户名&gt;|&lt;角色&gt;| PUBLIC[, &lt;用户名&gt;|&lt;角色&gt;…</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b="1"/>
              <a:t>SQL语言中，收回对象权限的语法格式为：</a:t>
            </a:r>
            <a:endParaRPr lang="zh-CN" altLang="en-US" b="1"/>
          </a:p>
          <a:p>
            <a:pPr marL="0" indent="0">
              <a:buNone/>
            </a:pPr>
            <a:endParaRPr lang="zh-CN" altLang="en-US" b="1"/>
          </a:p>
          <a:p>
            <a:pPr marL="0" indent="0">
              <a:buNone/>
            </a:pPr>
            <a:endParaRPr lang="zh-CN" altLang="en-US" b="1"/>
          </a:p>
          <a:p>
            <a:pPr marL="0" indent="0">
              <a:buNone/>
            </a:pPr>
            <a:endParaRPr lang="zh-CN" altLang="en-US" b="1"/>
          </a:p>
          <a:p>
            <a:pPr marL="0" indent="0">
              <a:buNone/>
            </a:pPr>
            <a:endParaRPr lang="zh-CN" altLang="en-US" b="1"/>
          </a:p>
          <a:p>
            <a:pPr marL="0" indent="0">
              <a:buNone/>
            </a:pPr>
            <a:r>
              <a:rPr lang="zh-CN" altLang="en-US"/>
              <a:t>例7.4 收回用户USER1对ORDER表的查询权限</a:t>
            </a:r>
            <a:endParaRPr lang="zh-CN" altLang="en-US"/>
          </a:p>
          <a:p>
            <a:pPr marL="0" indent="0">
              <a:buNone/>
            </a:pPr>
            <a:r>
              <a:rPr lang="zh-CN" altLang="en-US"/>
              <a:t>          REVOKE SELECT ON ORDER FROM USER1</a:t>
            </a:r>
            <a:endParaRPr lang="zh-CN" altLang="en-US"/>
          </a:p>
          <a:p>
            <a:pPr marL="0" indent="0">
              <a:buNone/>
            </a:pPr>
            <a:endParaRPr lang="zh-CN" altLang="en-US"/>
          </a:p>
        </p:txBody>
      </p:sp>
      <p:sp>
        <p:nvSpPr>
          <p:cNvPr id="4" name="文本框 3"/>
          <p:cNvSpPr txBox="1"/>
          <p:nvPr/>
        </p:nvSpPr>
        <p:spPr>
          <a:xfrm>
            <a:off x="1494155" y="2590165"/>
            <a:ext cx="9658985" cy="16770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REVOKE&lt;对象权限&gt;|&lt;角色&gt;[, &lt;对象权限&gt;|&lt;角色&gt;…</a:t>
            </a:r>
            <a:endParaRPr lang="zh-CN" altLang="en-US" sz="2400" b="1">
              <a:solidFill>
                <a:srgbClr val="FF0000"/>
              </a:solidFill>
              <a:latin typeface="微软雅黑" panose="020B0503020204020204" charset="-122"/>
              <a:ea typeface="微软雅黑" panose="020B0503020204020204" charset="-122"/>
              <a:sym typeface="+mn-ea"/>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ON&lt;对象名&gt;</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FROM&lt;用户名&gt;|&lt;角色&gt;| PUBLIC[, &lt;用户名&gt;|&lt;角色&gt;…</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852295"/>
            <a:ext cx="10440035" cy="1799590"/>
          </a:xfrm>
        </p:spPr>
        <p:txBody>
          <a:bodyPr/>
          <a:p>
            <a:pPr marL="0" indent="0">
              <a:buNone/>
            </a:pPr>
            <a:r>
              <a:rPr lang="zh-CN" altLang="en-US" sz="2800" b="1">
                <a:solidFill>
                  <a:srgbClr val="FF0000"/>
                </a:solidFill>
              </a:rPr>
              <a:t>注意：</a:t>
            </a:r>
            <a:endParaRPr lang="zh-CN" altLang="en-US"/>
          </a:p>
          <a:p>
            <a:pPr marL="0" indent="0">
              <a:buNone/>
            </a:pPr>
            <a:r>
              <a:rPr lang="zh-CN" altLang="en-US"/>
              <a:t>       存取控制的数据对象不仅有基本表、属性列等数据本身,还有内模式、外模式、模式等数据字典中的内容。</a:t>
            </a:r>
            <a:endParaRPr lang="zh-CN" altLang="en-US"/>
          </a:p>
        </p:txBody>
      </p:sp>
      <p:pic>
        <p:nvPicPr>
          <p:cNvPr id="4" name="图片 3"/>
          <p:cNvPicPr>
            <a:picLocks noChangeAspect="1"/>
          </p:cNvPicPr>
          <p:nvPr/>
        </p:nvPicPr>
        <p:blipFill>
          <a:blip r:embed="rId1"/>
          <a:stretch>
            <a:fillRect/>
          </a:stretch>
        </p:blipFill>
        <p:spPr>
          <a:xfrm>
            <a:off x="3380105" y="3416300"/>
            <a:ext cx="5431155" cy="3052445"/>
          </a:xfrm>
          <a:prstGeom prst="rect">
            <a:avLst/>
          </a:prstGeom>
        </p:spPr>
      </p:pic>
    </p:spTree>
    <p:custDataLst>
      <p:tags r:id="rId2"/>
    </p:custData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a:t>（2）合法权限检查</a:t>
            </a:r>
            <a:endParaRPr lang="zh-CN" altLang="en-US"/>
          </a:p>
          <a:p>
            <a:pPr marL="0" indent="0">
              <a:buNone/>
            </a:pPr>
            <a:r>
              <a:rPr lang="zh-CN" altLang="en-US"/>
              <a:t>       当用户发出存取数据库的操作请求后，DBMS查找数据字典，根据安全规则进行合法权限检查，若用户的操作请求超出了定义的权限，系统将拒绝执行此操作。</a:t>
            </a:r>
            <a:endParaRPr lang="zh-CN" altLang="en-US"/>
          </a:p>
          <a:p>
            <a:pPr marL="0" indent="0">
              <a:buNone/>
            </a:pPr>
            <a:r>
              <a:rPr lang="zh-CN" altLang="en-US"/>
              <a:t>       当前，DBMS一般采用两种访问控制策略：</a:t>
            </a:r>
            <a:endParaRPr lang="zh-CN" altLang="en-US"/>
          </a:p>
          <a:p>
            <a:pPr>
              <a:buFont typeface="Wingdings" panose="05000000000000000000" charset="0"/>
              <a:buChar char="Ø"/>
            </a:pPr>
            <a:r>
              <a:rPr lang="zh-CN" altLang="en-US"/>
              <a:t> </a:t>
            </a:r>
            <a:r>
              <a:rPr lang="zh-CN" altLang="en-US" b="1">
                <a:solidFill>
                  <a:srgbClr val="FF0000"/>
                </a:solidFill>
              </a:rPr>
              <a:t>自主存取控制方法（Discretionary Access Control）</a:t>
            </a:r>
            <a:endParaRPr lang="zh-CN" altLang="en-US" b="1">
              <a:solidFill>
                <a:srgbClr val="FF0000"/>
              </a:solidFill>
            </a:endParaRPr>
          </a:p>
          <a:p>
            <a:pPr>
              <a:buFont typeface="Wingdings" panose="05000000000000000000" charset="0"/>
              <a:buChar char="Ø"/>
            </a:pPr>
            <a:r>
              <a:rPr lang="zh-CN" altLang="en-US" b="1">
                <a:solidFill>
                  <a:srgbClr val="FF0000"/>
                </a:solidFill>
              </a:rPr>
              <a:t> 强制存取控制（Mandatory Access Control）</a:t>
            </a:r>
            <a:endParaRPr lang="zh-CN" altLang="en-US" b="1">
              <a:solidFill>
                <a:srgbClr val="FF0000"/>
              </a:solidFill>
            </a:endParaRPr>
          </a:p>
        </p:txBody>
      </p:sp>
    </p:spTree>
    <p:custDataLst>
      <p:tags r:id="rId1"/>
    </p:custData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14730"/>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5665" y="1543050"/>
            <a:ext cx="10440035" cy="4687570"/>
          </a:xfrm>
        </p:spPr>
        <p:txBody>
          <a:bodyPr>
            <a:normAutofit lnSpcReduction="20000"/>
          </a:bodyPr>
          <a:p>
            <a:pPr marL="0" indent="0">
              <a:buNone/>
            </a:pPr>
            <a:r>
              <a:rPr lang="zh-CN" altLang="en-US" sz="2800" b="1"/>
              <a:t>3.视图机制</a:t>
            </a:r>
            <a:endParaRPr lang="zh-CN" altLang="en-US" sz="2800" b="1"/>
          </a:p>
          <a:p>
            <a:pPr marL="0" indent="0">
              <a:buNone/>
            </a:pPr>
            <a:r>
              <a:rPr lang="zh-CN" altLang="en-US"/>
              <a:t>      通过视图机制把要保密的数据对无权存取这些数据的用户隐藏起来，从而自动地对数据提供一定程度的安全保护。</a:t>
            </a:r>
            <a:endParaRPr lang="zh-CN" altLang="en-US"/>
          </a:p>
          <a:p>
            <a:pPr marL="0" indent="0">
              <a:buNone/>
            </a:pPr>
            <a:r>
              <a:rPr lang="zh-CN" altLang="en-US" sz="2800" b="1"/>
              <a:t>4.数据加密（Data Eneryption）</a:t>
            </a:r>
            <a:endParaRPr lang="zh-CN" altLang="en-US" sz="2800" b="1"/>
          </a:p>
          <a:p>
            <a:pPr marL="0" indent="0">
              <a:buNone/>
            </a:pPr>
            <a:r>
              <a:rPr lang="zh-CN" altLang="en-US" sz="2400"/>
              <a:t>      数据加密是防止数据库中数据在存储和传输中失密的有效手段。加密的基本思想是根据一定的算法将原始数据（明文，Plain text）加密成为不可直接识别的格式（密文，Cipher text）。数据以密码的形式存储和传输。</a:t>
            </a:r>
            <a:endParaRPr lang="zh-CN" altLang="en-US" sz="2400"/>
          </a:p>
          <a:p>
            <a:pPr marL="0" indent="0">
              <a:buNone/>
            </a:pPr>
            <a:r>
              <a:rPr lang="zh-CN" altLang="en-US" sz="2400"/>
              <a:t>加密方法有两种：</a:t>
            </a:r>
            <a:endParaRPr lang="zh-CN" altLang="en-US" sz="2400"/>
          </a:p>
          <a:p>
            <a:pPr>
              <a:buFont typeface="Wingdings" panose="05000000000000000000" charset="0"/>
              <a:buChar char="Ø"/>
            </a:pPr>
            <a:r>
              <a:rPr lang="zh-CN" altLang="en-US" sz="2400"/>
              <a:t> </a:t>
            </a:r>
            <a:r>
              <a:rPr lang="zh-CN" altLang="en-US" sz="2400" b="1">
                <a:solidFill>
                  <a:srgbClr val="FF0000"/>
                </a:solidFill>
              </a:rPr>
              <a:t>替换方法</a:t>
            </a:r>
            <a:endParaRPr lang="zh-CN" altLang="en-US" sz="2400" b="1">
              <a:solidFill>
                <a:srgbClr val="FF0000"/>
              </a:solidFill>
            </a:endParaRPr>
          </a:p>
          <a:p>
            <a:pPr>
              <a:buFont typeface="Wingdings" panose="05000000000000000000" charset="0"/>
              <a:buChar char="Ø"/>
            </a:pPr>
            <a:r>
              <a:rPr lang="zh-CN" altLang="en-US" sz="2400" b="1">
                <a:solidFill>
                  <a:srgbClr val="FF0000"/>
                </a:solidFill>
              </a:rPr>
              <a:t>  转换方法</a:t>
            </a:r>
            <a:endParaRPr lang="zh-CN" altLang="en-US" sz="2400" b="1">
              <a:solidFill>
                <a:srgbClr val="FF0000"/>
              </a:solidFill>
            </a:endParaRPr>
          </a:p>
        </p:txBody>
      </p:sp>
    </p:spTree>
    <p:custDataLst>
      <p:tags r:id="rId1"/>
    </p:custData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en-US" altLang="zh-CN" sz="2800" b="1"/>
              <a:t>5. </a:t>
            </a:r>
            <a:r>
              <a:rPr lang="zh-CN" altLang="en-US" sz="2800" b="1"/>
              <a:t>审计（Audit）</a:t>
            </a:r>
            <a:endParaRPr lang="zh-CN" altLang="en-US"/>
          </a:p>
          <a:p>
            <a:pPr marL="0" indent="0">
              <a:buNone/>
            </a:pPr>
            <a:r>
              <a:rPr lang="zh-CN" altLang="en-US"/>
              <a:t>      审计功能是一种监视措施，用来跟踪记录有关数据的访问活动。</a:t>
            </a:r>
            <a:endParaRPr lang="zh-CN" altLang="en-US"/>
          </a:p>
          <a:p>
            <a:pPr marL="0" indent="0">
              <a:buNone/>
            </a:pPr>
            <a:r>
              <a:rPr lang="zh-CN" altLang="en-US"/>
              <a:t>      审计追踪把用户对数据库的所有操作自动记录下来，存放在一个特殊文件中，即审计日志(Audit Log)。记录的内容一般包括：操作类型（如修改、查询等）、操作终端标识与操作者标识、操作日期和时间、操作所涉及的相关数据（如基本表、视图、记录、属性等）、数据的前项和后项等。利用对这些信息分析，发现违纪安全的行为，找出原因，采取措施，追究责任。</a:t>
            </a:r>
            <a:endParaRPr lang="zh-CN" altLang="en-US"/>
          </a:p>
        </p:txBody>
      </p:sp>
    </p:spTree>
    <p:custDataLst>
      <p:tags r:id="rId1"/>
    </p:custData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25830"/>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5665" y="1260475"/>
            <a:ext cx="10440035" cy="4806315"/>
          </a:xfrm>
        </p:spPr>
        <p:txBody>
          <a:bodyPr>
            <a:normAutofit lnSpcReduction="10000"/>
          </a:bodyPr>
          <a:p>
            <a:pPr marL="0" indent="0">
              <a:buNone/>
            </a:pPr>
            <a:r>
              <a:rPr lang="zh-CN" altLang="en-US" sz="3200" b="1"/>
              <a:t>7.1.3 MySQL安全性概述</a:t>
            </a:r>
            <a:endParaRPr lang="zh-CN" altLang="en-US" sz="3200" b="1"/>
          </a:p>
          <a:p>
            <a:pPr marL="0" indent="0">
              <a:buNone/>
            </a:pPr>
            <a:r>
              <a:rPr lang="en-US" altLang="zh-CN" sz="2800" b="1"/>
              <a:t>1. </a:t>
            </a:r>
            <a:r>
              <a:rPr lang="zh-CN" altLang="en-US" sz="2800" b="1"/>
              <a:t>MySQL授权管理表</a:t>
            </a:r>
            <a:endParaRPr lang="zh-CN" altLang="en-US" sz="2800" b="1"/>
          </a:p>
          <a:p>
            <a:pPr marL="0" indent="0">
              <a:buNone/>
            </a:pPr>
            <a:r>
              <a:rPr lang="zh-CN" altLang="en-US"/>
              <a:t>      MySQL服务器通过MySQL权限表来控制用户对数据库的访问，安装MySQL数据库成功后会自动安装多个数据库。MySQL权限表存放在MySQL数据库里。</a:t>
            </a:r>
            <a:endParaRPr lang="zh-CN" altLang="en-US"/>
          </a:p>
          <a:p>
            <a:pPr marL="0" indent="0">
              <a:buNone/>
            </a:pPr>
            <a:r>
              <a:rPr lang="zh-CN" altLang="en-US"/>
              <a:t>      常用的与用户和权限有关的表包括：</a:t>
            </a:r>
            <a:endParaRPr lang="zh-CN" altLang="en-US"/>
          </a:p>
          <a:p>
            <a:pPr marL="0" indent="0">
              <a:buNone/>
            </a:pPr>
            <a:r>
              <a:rPr lang="zh-CN" altLang="en-US" b="1">
                <a:solidFill>
                  <a:srgbClr val="FF0000"/>
                </a:solidFill>
              </a:rPr>
              <a:t>（</a:t>
            </a:r>
            <a:r>
              <a:rPr lang="en-US" altLang="zh-CN" b="1">
                <a:solidFill>
                  <a:srgbClr val="FF0000"/>
                </a:solidFill>
              </a:rPr>
              <a:t>1</a:t>
            </a:r>
            <a:r>
              <a:rPr lang="zh-CN" altLang="en-US" b="1">
                <a:solidFill>
                  <a:srgbClr val="FF0000"/>
                </a:solidFill>
              </a:rPr>
              <a:t>）mysql.user表</a:t>
            </a:r>
            <a:endParaRPr lang="zh-CN" altLang="en-US" b="1">
              <a:solidFill>
                <a:srgbClr val="FF0000"/>
              </a:solidFill>
            </a:endParaRPr>
          </a:p>
          <a:p>
            <a:pPr marL="0" indent="0">
              <a:buNone/>
            </a:pPr>
            <a:r>
              <a:rPr lang="zh-CN" altLang="en-US" b="1">
                <a:solidFill>
                  <a:srgbClr val="FF0000"/>
                </a:solidFill>
              </a:rPr>
              <a:t>（</a:t>
            </a:r>
            <a:r>
              <a:rPr lang="en-US" altLang="zh-CN" b="1">
                <a:solidFill>
                  <a:srgbClr val="FF0000"/>
                </a:solidFill>
              </a:rPr>
              <a:t>2</a:t>
            </a:r>
            <a:r>
              <a:rPr lang="zh-CN" altLang="en-US" b="1">
                <a:solidFill>
                  <a:srgbClr val="FF0000"/>
                </a:solidFill>
              </a:rPr>
              <a:t>）mysql.db表</a:t>
            </a:r>
            <a:endParaRPr lang="zh-CN" altLang="en-US" b="1">
              <a:solidFill>
                <a:srgbClr val="FF0000"/>
              </a:solidFill>
            </a:endParaRPr>
          </a:p>
          <a:p>
            <a:pPr marL="0" indent="0">
              <a:buNone/>
            </a:pPr>
            <a:r>
              <a:rPr lang="zh-CN" altLang="en-US" b="1">
                <a:solidFill>
                  <a:srgbClr val="FF0000"/>
                </a:solidFill>
              </a:rPr>
              <a:t>（</a:t>
            </a:r>
            <a:r>
              <a:rPr lang="en-US" altLang="zh-CN" b="1">
                <a:solidFill>
                  <a:srgbClr val="FF0000"/>
                </a:solidFill>
              </a:rPr>
              <a:t>3</a:t>
            </a:r>
            <a:r>
              <a:rPr lang="zh-CN" altLang="en-US" b="1">
                <a:solidFill>
                  <a:srgbClr val="FF0000"/>
                </a:solidFill>
              </a:rPr>
              <a:t>）mysql.tables_priv表</a:t>
            </a:r>
            <a:endParaRPr lang="zh-CN" altLang="en-US" b="1">
              <a:solidFill>
                <a:srgbClr val="FF0000"/>
              </a:solidFill>
            </a:endParaRPr>
          </a:p>
          <a:p>
            <a:pPr marL="0" indent="0">
              <a:buNone/>
            </a:pPr>
            <a:endParaRPr lang="zh-CN" altLang="en-US" b="1">
              <a:solidFill>
                <a:srgbClr val="FF0000"/>
              </a:solidFill>
            </a:endParaRPr>
          </a:p>
        </p:txBody>
      </p:sp>
      <p:sp>
        <p:nvSpPr>
          <p:cNvPr id="4" name="文本框 3"/>
          <p:cNvSpPr txBox="1"/>
          <p:nvPr/>
        </p:nvSpPr>
        <p:spPr>
          <a:xfrm>
            <a:off x="5828030" y="4467860"/>
            <a:ext cx="5487670" cy="1105535"/>
          </a:xfrm>
          <a:prstGeom prst="rect">
            <a:avLst/>
          </a:prstGeom>
          <a:noFill/>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a:t>
            </a:r>
            <a:r>
              <a:rPr lang="en-US" altLang="zh-CN" sz="2400" b="1">
                <a:solidFill>
                  <a:srgbClr val="FF0000"/>
                </a:solidFill>
                <a:latin typeface="微软雅黑" panose="020B0503020204020204" charset="-122"/>
                <a:ea typeface="微软雅黑" panose="020B0503020204020204" charset="-122"/>
                <a:sym typeface="+mn-ea"/>
              </a:rPr>
              <a:t>4</a:t>
            </a:r>
            <a:r>
              <a:rPr lang="zh-CN" altLang="en-US" sz="2400" b="1">
                <a:solidFill>
                  <a:srgbClr val="FF0000"/>
                </a:solidFill>
                <a:latin typeface="微软雅黑" panose="020B0503020204020204" charset="-122"/>
                <a:ea typeface="微软雅黑" panose="020B0503020204020204" charset="-122"/>
                <a:sym typeface="+mn-ea"/>
              </a:rPr>
              <a:t>）mysql.columns_priv表</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a:t>
            </a:r>
            <a:r>
              <a:rPr lang="en-US" altLang="zh-CN" sz="2400" b="1">
                <a:solidFill>
                  <a:srgbClr val="FF0000"/>
                </a:solidFill>
                <a:latin typeface="微软雅黑" panose="020B0503020204020204" charset="-122"/>
                <a:ea typeface="微软雅黑" panose="020B0503020204020204" charset="-122"/>
                <a:sym typeface="+mn-ea"/>
              </a:rPr>
              <a:t>5</a:t>
            </a:r>
            <a:r>
              <a:rPr lang="zh-CN" altLang="en-US" sz="2400" b="1">
                <a:solidFill>
                  <a:srgbClr val="FF0000"/>
                </a:solidFill>
                <a:latin typeface="微软雅黑" panose="020B0503020204020204" charset="-122"/>
                <a:ea typeface="微软雅黑" panose="020B0503020204020204" charset="-122"/>
                <a:sym typeface="+mn-ea"/>
              </a:rPr>
              <a:t>）mysql.procs_priv表</a:t>
            </a:r>
            <a:endParaRPr lang="zh-CN" altLang="en-US"/>
          </a:p>
        </p:txBody>
      </p:sp>
    </p:spTree>
    <p:custDataLst>
      <p:tags r:id="rId1"/>
    </p:custData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34720"/>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550545" y="1269365"/>
            <a:ext cx="11091545" cy="4319905"/>
          </a:xfrm>
        </p:spPr>
        <p:txBody>
          <a:bodyPr/>
          <a:p>
            <a:pPr marL="0" indent="0">
              <a:buNone/>
            </a:pPr>
            <a:r>
              <a:rPr lang="en-US" altLang="zh-CN" sz="2800" b="1"/>
              <a:t>2. MySQL的用户管理</a:t>
            </a:r>
            <a:endParaRPr lang="en-US" altLang="zh-CN"/>
          </a:p>
          <a:p>
            <a:pPr marL="0" indent="0">
              <a:buNone/>
            </a:pPr>
            <a:r>
              <a:rPr lang="en-US" altLang="zh-CN" b="1"/>
              <a:t>（1）用户登录</a:t>
            </a:r>
            <a:endParaRPr lang="en-US" altLang="zh-CN"/>
          </a:p>
          <a:p>
            <a:pPr marL="0" indent="0">
              <a:buNone/>
            </a:pPr>
            <a:r>
              <a:rPr lang="en-US" altLang="zh-CN"/>
              <a:t>用户登录的方式有两种：</a:t>
            </a:r>
            <a:endParaRPr lang="en-US" altLang="zh-CN"/>
          </a:p>
          <a:p>
            <a:pPr marL="0" indent="0">
              <a:buNone/>
            </a:pPr>
            <a:r>
              <a:rPr lang="en-US" altLang="zh-CN"/>
              <a:t>①　</a:t>
            </a:r>
            <a:r>
              <a:rPr lang="en-US" altLang="zh-CN" b="1">
                <a:solidFill>
                  <a:srgbClr val="FF0000"/>
                </a:solidFill>
              </a:rPr>
              <a:t>直接通过MySQL控制台进行登录</a:t>
            </a:r>
            <a:r>
              <a:rPr lang="en-US" altLang="zh-CN"/>
              <a:t>，默认情况下，这种方式以root身份进行登录，直接输入密码即可。</a:t>
            </a:r>
            <a:endParaRPr lang="en-US" altLang="zh-CN"/>
          </a:p>
          <a:p>
            <a:pPr marL="0" indent="0">
              <a:buNone/>
            </a:pPr>
            <a:r>
              <a:rPr lang="en-US" altLang="zh-CN"/>
              <a:t>②　</a:t>
            </a:r>
            <a:r>
              <a:rPr lang="en-US" altLang="zh-CN" b="1">
                <a:solidFill>
                  <a:srgbClr val="FF0000"/>
                </a:solidFill>
              </a:rPr>
              <a:t>通过mysql命令来登录MySQL服务器</a:t>
            </a:r>
            <a:r>
              <a:rPr lang="en-US" altLang="zh-CN"/>
              <a:t>。Mysql命令登录服务器的语法格式：</a:t>
            </a:r>
            <a:endParaRPr lang="en-US" altLang="zh-CN"/>
          </a:p>
        </p:txBody>
      </p:sp>
      <p:sp>
        <p:nvSpPr>
          <p:cNvPr id="100" name="文本框 99"/>
          <p:cNvSpPr txBox="1"/>
          <p:nvPr/>
        </p:nvSpPr>
        <p:spPr>
          <a:xfrm>
            <a:off x="1748155" y="4759325"/>
            <a:ext cx="8283575" cy="829945"/>
          </a:xfrm>
          <a:prstGeom prst="rect">
            <a:avLst/>
          </a:prstGeom>
          <a:solidFill>
            <a:schemeClr val="tx2">
              <a:lumMod val="10000"/>
              <a:lumOff val="90000"/>
            </a:schemeClr>
          </a:solidFill>
          <a:ln w="9525">
            <a:solidFill>
              <a:schemeClr val="accent1"/>
            </a:solidFill>
          </a:ln>
        </p:spPr>
        <p:txBody>
          <a:bodyPr wrap="square">
            <a:spAutoFit/>
          </a:bodyPr>
          <a:p>
            <a:pPr indent="0"/>
            <a:r>
              <a:rPr lang="en-US" sz="2400" b="1">
                <a:solidFill>
                  <a:srgbClr val="FF0000"/>
                </a:solidFill>
                <a:latin typeface="微软雅黑" panose="020B0503020204020204" charset="-122"/>
                <a:ea typeface="微软雅黑" panose="020B0503020204020204" charset="-122"/>
                <a:cs typeface="微软雅黑" panose="020B0503020204020204" charset="-122"/>
              </a:rPr>
              <a:t>mysql -h hostname | hostIP -P port -u username </a:t>
            </a:r>
            <a:endParaRPr lang="en-US" sz="2400" b="1">
              <a:solidFill>
                <a:srgbClr val="FF0000"/>
              </a:solidFill>
              <a:latin typeface="微软雅黑" panose="020B0503020204020204" charset="-122"/>
              <a:ea typeface="微软雅黑" panose="020B0503020204020204" charset="-122"/>
              <a:cs typeface="微软雅黑" panose="020B0503020204020204" charset="-122"/>
            </a:endParaRPr>
          </a:p>
          <a:p>
            <a:pPr indent="0"/>
            <a:r>
              <a:rPr lang="en-US" sz="2400" b="1">
                <a:solidFill>
                  <a:srgbClr val="FF0000"/>
                </a:solidFill>
                <a:latin typeface="微软雅黑" panose="020B0503020204020204" charset="-122"/>
                <a:ea typeface="微软雅黑" panose="020B0503020204020204" charset="-122"/>
                <a:cs typeface="微软雅黑" panose="020B0503020204020204" charset="-122"/>
              </a:rPr>
              <a:t>           -p DatabaseName -e “SQL</a:t>
            </a:r>
            <a:r>
              <a:rPr lang="zh-CN" sz="2400" b="1">
                <a:solidFill>
                  <a:srgbClr val="FF0000"/>
                </a:solidFill>
                <a:latin typeface="微软雅黑" panose="020B0503020204020204" charset="-122"/>
                <a:ea typeface="微软雅黑" panose="020B0503020204020204" charset="-122"/>
                <a:cs typeface="微软雅黑" panose="020B0503020204020204" charset="-122"/>
              </a:rPr>
              <a:t>语句</a:t>
            </a:r>
            <a:r>
              <a:rPr lang="en-US" sz="2400" b="1">
                <a:solidFill>
                  <a:srgbClr val="FF0000"/>
                </a:solidFill>
                <a:latin typeface="微软雅黑" panose="020B0503020204020204" charset="-122"/>
                <a:ea typeface="微软雅黑" panose="020B0503020204020204" charset="-122"/>
                <a:cs typeface="微软雅黑" panose="020B0503020204020204" charset="-122"/>
              </a:rPr>
              <a:t>”</a:t>
            </a:r>
            <a:endParaRPr lang="en-US" altLang="en-US" sz="2400" b="1">
              <a:solidFill>
                <a:srgbClr val="FF0000"/>
              </a:solidFill>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70535" y="462915"/>
            <a:ext cx="11250295" cy="6173470"/>
          </a:xfrm>
        </p:spPr>
        <p:txBody>
          <a:bodyPr>
            <a:noAutofit/>
          </a:bodyPr>
          <a:p>
            <a:pPr marL="0" indent="0">
              <a:buNone/>
            </a:pPr>
            <a:r>
              <a:rPr lang="zh-CN" altLang="en-US"/>
              <a:t>其参数的含义为：</a:t>
            </a:r>
            <a:endParaRPr lang="zh-CN" altLang="en-US"/>
          </a:p>
          <a:p>
            <a:pPr marL="0" indent="0">
              <a:buNone/>
            </a:pPr>
            <a:r>
              <a:rPr lang="zh-CN" altLang="en-US" b="1">
                <a:solidFill>
                  <a:srgbClr val="FF0000"/>
                </a:solidFill>
              </a:rPr>
              <a:t>-h</a:t>
            </a:r>
            <a:r>
              <a:rPr lang="zh-CN" altLang="en-US"/>
              <a:t>：该参数后面可以接主机名或主机IP地址。其中hostname表示主机名，hostIP表示主机IP地址。</a:t>
            </a:r>
            <a:endParaRPr lang="zh-CN" altLang="en-US"/>
          </a:p>
          <a:p>
            <a:pPr marL="0" indent="0">
              <a:buNone/>
            </a:pPr>
            <a:r>
              <a:rPr lang="zh-CN" altLang="en-US" b="1">
                <a:solidFill>
                  <a:srgbClr val="FF0000"/>
                </a:solidFill>
              </a:rPr>
              <a:t>-P</a:t>
            </a:r>
            <a:r>
              <a:rPr lang="zh-CN" altLang="en-US"/>
              <a:t>：该参数后面接MySQL服务的端口，通过该参数连接到指定的端口。port定端口号，默认端口是3306。</a:t>
            </a:r>
            <a:endParaRPr lang="zh-CN" altLang="en-US"/>
          </a:p>
          <a:p>
            <a:pPr marL="0" indent="0">
              <a:buNone/>
            </a:pPr>
            <a:r>
              <a:rPr lang="zh-CN" altLang="en-US" b="1">
                <a:solidFill>
                  <a:srgbClr val="FF0000"/>
                </a:solidFill>
              </a:rPr>
              <a:t>-u</a:t>
            </a:r>
            <a:r>
              <a:rPr lang="zh-CN" altLang="en-US"/>
              <a:t>：该参数后面接用户名，username表示用户名。</a:t>
            </a:r>
            <a:endParaRPr lang="zh-CN" altLang="en-US"/>
          </a:p>
          <a:p>
            <a:pPr marL="0" indent="0">
              <a:buNone/>
            </a:pPr>
            <a:r>
              <a:rPr lang="zh-CN" altLang="en-US" b="1">
                <a:solidFill>
                  <a:srgbClr val="FF0000"/>
                </a:solidFill>
              </a:rPr>
              <a:t>-p</a:t>
            </a:r>
            <a:r>
              <a:rPr lang="zh-CN" altLang="en-US"/>
              <a:t>：该参数会提示输入密码。一般情况下，不将密码跟在该参数的后面。如果该参数后跟密码，这个登录密码必须与-p参数之间没有空格。</a:t>
            </a:r>
            <a:endParaRPr lang="zh-CN" altLang="en-US"/>
          </a:p>
          <a:p>
            <a:pPr marL="0" indent="0">
              <a:buNone/>
            </a:pPr>
            <a:r>
              <a:rPr lang="zh-CN" altLang="en-US" b="1">
                <a:solidFill>
                  <a:srgbClr val="FF0000"/>
                </a:solidFill>
              </a:rPr>
              <a:t>DatabaseName</a:t>
            </a:r>
            <a:r>
              <a:rPr lang="zh-CN" altLang="en-US"/>
              <a:t>：该参数指明登录到哪一个数据库。如果没有指定该参数，会直接登录到MySQL数据库中，然后可以使用USE命令来选择数据库。</a:t>
            </a:r>
            <a:endParaRPr lang="zh-CN" altLang="en-US"/>
          </a:p>
          <a:p>
            <a:pPr marL="0" indent="0">
              <a:buNone/>
            </a:pPr>
            <a:r>
              <a:rPr lang="zh-CN" altLang="en-US" b="1">
                <a:solidFill>
                  <a:srgbClr val="FF0000"/>
                </a:solidFill>
              </a:rPr>
              <a:t>-e</a:t>
            </a:r>
            <a:r>
              <a:rPr lang="zh-CN" altLang="en-US"/>
              <a:t>：该参数后面加SQL语句，登录MySQL服务器后可以立即执行这个SQL语句，然后退出MySQL服务器。</a:t>
            </a:r>
            <a:endParaRPr lang="zh-CN" altLang="en-US"/>
          </a:p>
        </p:txBody>
      </p:sp>
    </p:spTree>
    <p:custDataLst>
      <p:tags r:id="rId1"/>
    </p:custData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852295"/>
            <a:ext cx="10440035" cy="3737610"/>
          </a:xfrm>
        </p:spPr>
        <p:txBody>
          <a:bodyPr>
            <a:normAutofit lnSpcReduction="10000"/>
          </a:bodyPr>
          <a:p>
            <a:pPr marL="0" indent="0">
              <a:buNone/>
            </a:pPr>
            <a:r>
              <a:rPr lang="zh-CN" altLang="en-US" sz="3200" b="1"/>
              <a:t>7.1.1数据库安全性概述</a:t>
            </a:r>
            <a:endParaRPr lang="zh-CN" altLang="en-US" sz="3200" b="1"/>
          </a:p>
          <a:p>
            <a:pPr marL="0" indent="0">
              <a:buNone/>
            </a:pPr>
            <a:r>
              <a:rPr lang="zh-CN" altLang="en-US"/>
              <a:t>      数据库的安全性是指保护数据库，以防止非法使用所造成数据的泄露、更改或破坏。它包括多方面问题：</a:t>
            </a:r>
            <a:endParaRPr lang="zh-CN" altLang="en-US"/>
          </a:p>
          <a:p>
            <a:pPr marL="0" indent="0">
              <a:buFont typeface="Wingdings" panose="05000000000000000000" charset="0"/>
              <a:buNone/>
            </a:pPr>
            <a:endParaRPr lang="zh-CN" altLang="en-US"/>
          </a:p>
          <a:p>
            <a:pPr marL="0" indent="0">
              <a:buNone/>
            </a:pPr>
            <a:endParaRPr lang="zh-CN" altLang="en-US"/>
          </a:p>
        </p:txBody>
      </p:sp>
      <p:sp>
        <p:nvSpPr>
          <p:cNvPr id="4" name="文本框 3"/>
          <p:cNvSpPr txBox="1"/>
          <p:nvPr/>
        </p:nvSpPr>
        <p:spPr>
          <a:xfrm>
            <a:off x="6252845" y="3741420"/>
            <a:ext cx="4622165" cy="2247900"/>
          </a:xfrm>
          <a:prstGeom prst="rect">
            <a:avLst/>
          </a:prstGeom>
          <a:solidFill>
            <a:schemeClr val="tx2">
              <a:lumMod val="25000"/>
              <a:lumOff val="75000"/>
            </a:schemeClr>
          </a:solidFill>
          <a:ln>
            <a:solidFill>
              <a:schemeClr val="accent1"/>
            </a:solidFill>
          </a:ln>
        </p:spPr>
        <p:txBody>
          <a:bodyPr wrap="square" rtlCol="0" anchor="t">
            <a:spAutoFit/>
          </a:bodyPr>
          <a:p>
            <a:pPr marL="228600" indent="-228600" algn="l">
              <a:lnSpc>
                <a:spcPct val="120000"/>
              </a:lnSpc>
              <a:spcBef>
                <a:spcPts val="1000"/>
              </a:spcBef>
              <a:buFont typeface="Wingdings" panose="05000000000000000000" charset="0"/>
              <a:buChar char="Ø"/>
            </a:pPr>
            <a:r>
              <a:rPr lang="en-US" altLang="zh-CN" sz="2400">
                <a:solidFill>
                  <a:schemeClr val="tx1">
                    <a:lumMod val="85000"/>
                    <a:lumOff val="15000"/>
                  </a:schemeClr>
                </a:solidFill>
                <a:latin typeface="微软雅黑" panose="020B0503020204020204" charset="-122"/>
                <a:ea typeface="微软雅黑" panose="020B0503020204020204" charset="-122"/>
                <a:sym typeface="+mn-ea"/>
              </a:rPr>
              <a:t> </a:t>
            </a:r>
            <a:r>
              <a:rPr lang="zh-CN" altLang="en-US" sz="2400">
                <a:solidFill>
                  <a:schemeClr val="tx1">
                    <a:lumMod val="85000"/>
                    <a:lumOff val="15000"/>
                  </a:schemeClr>
                </a:solidFill>
                <a:latin typeface="微软雅黑" panose="020B0503020204020204" charset="-122"/>
                <a:ea typeface="微软雅黑" panose="020B0503020204020204" charset="-122"/>
                <a:sym typeface="+mn-ea"/>
              </a:rPr>
              <a:t>硬件控制方面</a:t>
            </a:r>
            <a:endParaRPr lang="zh-CN" altLang="en-US" sz="2400"/>
          </a:p>
          <a:p>
            <a:pPr marL="228600" indent="-228600" algn="l">
              <a:lnSpc>
                <a:spcPct val="120000"/>
              </a:lnSpc>
              <a:spcBef>
                <a:spcPts val="1000"/>
              </a:spcBef>
              <a:buFont typeface="Wingdings" panose="05000000000000000000" charset="0"/>
              <a:buChar char="Ø"/>
            </a:pPr>
            <a:r>
              <a:rPr lang="zh-CN" altLang="en-US" sz="2400">
                <a:solidFill>
                  <a:schemeClr val="tx1">
                    <a:lumMod val="85000"/>
                    <a:lumOff val="15000"/>
                  </a:schemeClr>
                </a:solidFill>
                <a:latin typeface="微软雅黑" panose="020B0503020204020204" charset="-122"/>
                <a:ea typeface="微软雅黑" panose="020B0503020204020204" charset="-122"/>
                <a:sym typeface="+mn-ea"/>
              </a:rPr>
              <a:t> 操作系统安全性方面</a:t>
            </a:r>
            <a:endParaRPr lang="zh-CN" altLang="en-US" sz="2400">
              <a:solidFill>
                <a:schemeClr val="tx1">
                  <a:lumMod val="85000"/>
                  <a:lumOff val="15000"/>
                </a:schemeClr>
              </a:solidFill>
              <a:latin typeface="微软雅黑" panose="020B0503020204020204" charset="-122"/>
              <a:ea typeface="微软雅黑" panose="020B0503020204020204" charset="-122"/>
              <a:sym typeface="+mn-ea"/>
            </a:endParaRPr>
          </a:p>
          <a:p>
            <a:pPr marL="228600" indent="-228600" algn="l">
              <a:lnSpc>
                <a:spcPct val="120000"/>
              </a:lnSpc>
              <a:spcBef>
                <a:spcPts val="1000"/>
              </a:spcBef>
              <a:buFont typeface="Wingdings" panose="05000000000000000000" charset="0"/>
              <a:buChar char="Ø"/>
            </a:pPr>
            <a:r>
              <a:rPr lang="zh-CN" altLang="en-US" sz="2400"/>
              <a:t> </a:t>
            </a:r>
            <a:r>
              <a:rPr lang="zh-CN" altLang="en-US" sz="2400">
                <a:solidFill>
                  <a:schemeClr val="tx1">
                    <a:lumMod val="85000"/>
                    <a:lumOff val="15000"/>
                  </a:schemeClr>
                </a:solidFill>
                <a:latin typeface="微软雅黑" panose="020B0503020204020204" charset="-122"/>
                <a:ea typeface="微软雅黑" panose="020B0503020204020204" charset="-122"/>
              </a:rPr>
              <a:t>数据库系统本身安全性方面</a:t>
            </a:r>
            <a:endParaRPr lang="zh-CN" altLang="en-US" sz="2400">
              <a:solidFill>
                <a:schemeClr val="tx1">
                  <a:lumMod val="85000"/>
                  <a:lumOff val="15000"/>
                </a:schemeClr>
              </a:solidFill>
              <a:latin typeface="微软雅黑" panose="020B0503020204020204" charset="-122"/>
              <a:ea typeface="微软雅黑" panose="020B0503020204020204" charset="-122"/>
            </a:endParaRPr>
          </a:p>
          <a:p>
            <a:pPr marL="228600" indent="-228600" algn="l">
              <a:lnSpc>
                <a:spcPct val="120000"/>
              </a:lnSpc>
              <a:spcBef>
                <a:spcPts val="1000"/>
              </a:spcBef>
              <a:buFont typeface="Wingdings" panose="05000000000000000000" charset="0"/>
              <a:buChar char="Ø"/>
            </a:pPr>
            <a:endParaRPr lang="zh-CN" altLang="en-US" sz="2400">
              <a:solidFill>
                <a:schemeClr val="tx1">
                  <a:lumMod val="85000"/>
                  <a:lumOff val="15000"/>
                </a:schemeClr>
              </a:solidFill>
              <a:latin typeface="微软雅黑" panose="020B0503020204020204" charset="-122"/>
              <a:ea typeface="微软雅黑" panose="020B0503020204020204" charset="-122"/>
            </a:endParaRPr>
          </a:p>
        </p:txBody>
      </p:sp>
      <p:sp>
        <p:nvSpPr>
          <p:cNvPr id="5" name="文本框 4"/>
          <p:cNvSpPr txBox="1"/>
          <p:nvPr/>
        </p:nvSpPr>
        <p:spPr>
          <a:xfrm>
            <a:off x="1665605" y="3741420"/>
            <a:ext cx="4300855" cy="2247900"/>
          </a:xfrm>
          <a:prstGeom prst="rect">
            <a:avLst/>
          </a:prstGeom>
          <a:solidFill>
            <a:schemeClr val="tx2">
              <a:lumMod val="25000"/>
              <a:lumOff val="75000"/>
            </a:schemeClr>
          </a:solidFill>
          <a:ln>
            <a:solidFill>
              <a:schemeClr val="accent1"/>
            </a:solidFill>
          </a:ln>
        </p:spPr>
        <p:txBody>
          <a:bodyPr wrap="square" rtlCol="0" anchor="t">
            <a:spAutoFit/>
          </a:bodyPr>
          <a:p>
            <a:pPr marL="228600" indent="-228600" algn="l">
              <a:lnSpc>
                <a:spcPct val="120000"/>
              </a:lnSpc>
              <a:spcBef>
                <a:spcPts val="1000"/>
              </a:spcBef>
              <a:buFont typeface="Wingdings" panose="05000000000000000000" charset="0"/>
              <a:buChar char="Ø"/>
            </a:pPr>
            <a:r>
              <a:rPr lang="zh-CN" altLang="en-US" sz="2400">
                <a:solidFill>
                  <a:schemeClr val="tx1">
                    <a:lumMod val="85000"/>
                    <a:lumOff val="15000"/>
                  </a:schemeClr>
                </a:solidFill>
                <a:latin typeface="微软雅黑" panose="020B0503020204020204" charset="-122"/>
                <a:ea typeface="微软雅黑" panose="020B0503020204020204" charset="-122"/>
                <a:sym typeface="+mn-ea"/>
              </a:rPr>
              <a:t>法律、社会和伦理方面</a:t>
            </a:r>
            <a:endParaRPr lang="zh-CN" altLang="en-US"/>
          </a:p>
          <a:p>
            <a:pPr marL="228600" indent="-228600" algn="l">
              <a:lnSpc>
                <a:spcPct val="120000"/>
              </a:lnSpc>
              <a:spcBef>
                <a:spcPts val="1000"/>
              </a:spcBef>
              <a:buFont typeface="Wingdings" panose="05000000000000000000" charset="0"/>
              <a:buChar char="Ø"/>
            </a:pPr>
            <a:r>
              <a:rPr lang="zh-CN" altLang="en-US" sz="2400">
                <a:solidFill>
                  <a:schemeClr val="tx1">
                    <a:lumMod val="85000"/>
                    <a:lumOff val="15000"/>
                  </a:schemeClr>
                </a:solidFill>
                <a:latin typeface="微软雅黑" panose="020B0503020204020204" charset="-122"/>
                <a:ea typeface="微软雅黑" panose="020B0503020204020204" charset="-122"/>
                <a:sym typeface="+mn-ea"/>
              </a:rPr>
              <a:t> 物理控制方面</a:t>
            </a:r>
            <a:endParaRPr lang="zh-CN" altLang="en-US"/>
          </a:p>
          <a:p>
            <a:pPr marL="228600" indent="-228600" algn="l">
              <a:lnSpc>
                <a:spcPct val="120000"/>
              </a:lnSpc>
              <a:spcBef>
                <a:spcPts val="1000"/>
              </a:spcBef>
              <a:buFont typeface="Wingdings" panose="05000000000000000000" charset="0"/>
              <a:buChar char="Ø"/>
            </a:pPr>
            <a:r>
              <a:rPr lang="zh-CN" altLang="en-US" sz="2400">
                <a:solidFill>
                  <a:schemeClr val="tx1">
                    <a:lumMod val="85000"/>
                    <a:lumOff val="15000"/>
                  </a:schemeClr>
                </a:solidFill>
                <a:latin typeface="微软雅黑" panose="020B0503020204020204" charset="-122"/>
                <a:ea typeface="微软雅黑" panose="020B0503020204020204" charset="-122"/>
                <a:sym typeface="+mn-ea"/>
              </a:rPr>
              <a:t> 政策方面</a:t>
            </a:r>
            <a:endParaRPr lang="zh-CN" altLang="en-US"/>
          </a:p>
          <a:p>
            <a:pPr marL="228600" indent="-228600" algn="l">
              <a:lnSpc>
                <a:spcPct val="120000"/>
              </a:lnSpc>
              <a:spcBef>
                <a:spcPts val="1000"/>
              </a:spcBef>
              <a:buFont typeface="Wingdings" panose="05000000000000000000" charset="0"/>
              <a:buChar char="Ø"/>
            </a:pPr>
            <a:r>
              <a:rPr lang="zh-CN" altLang="en-US" sz="2400">
                <a:solidFill>
                  <a:schemeClr val="tx1">
                    <a:lumMod val="85000"/>
                    <a:lumOff val="15000"/>
                  </a:schemeClr>
                </a:solidFill>
                <a:latin typeface="微软雅黑" panose="020B0503020204020204" charset="-122"/>
                <a:ea typeface="微软雅黑" panose="020B0503020204020204" charset="-122"/>
                <a:sym typeface="+mn-ea"/>
              </a:rPr>
              <a:t> 运行与技术方面</a:t>
            </a:r>
            <a:endParaRPr lang="zh-CN" altLang="en-US"/>
          </a:p>
        </p:txBody>
      </p:sp>
    </p:spTree>
    <p:custDataLst>
      <p:tags r:id="rId1"/>
    </p:custDataLst>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34720"/>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1052530" y="1448435"/>
            <a:ext cx="10440000" cy="4320000"/>
          </a:xfrm>
        </p:spPr>
        <p:txBody>
          <a:bodyPr>
            <a:normAutofit/>
          </a:bodyPr>
          <a:p>
            <a:pPr marL="0" indent="0">
              <a:buNone/>
            </a:pPr>
            <a:r>
              <a:rPr lang="zh-CN" altLang="en-US"/>
              <a:t>例7.5 使用“Sam”用户身份登录到“Student”数据库中，同时查看“Stu”表的结构。</a:t>
            </a:r>
            <a:endParaRPr lang="zh-CN" altLang="en-US"/>
          </a:p>
          <a:p>
            <a:pPr marL="0" indent="0">
              <a:buNone/>
            </a:pPr>
            <a:r>
              <a:rPr lang="zh-CN" altLang="en-US"/>
              <a:t>        Mysql -h localhost -u Sam -p123456 Student -e “DESC Stu”;</a:t>
            </a:r>
            <a:endParaRPr lang="zh-CN" altLang="en-US"/>
          </a:p>
          <a:p>
            <a:pPr marL="0" indent="0">
              <a:buNone/>
            </a:pPr>
            <a:r>
              <a:rPr lang="zh-CN" altLang="en-US" b="1"/>
              <a:t>（2）添加用户</a:t>
            </a:r>
            <a:endParaRPr lang="zh-CN" altLang="en-US"/>
          </a:p>
          <a:p>
            <a:pPr marL="0" indent="0">
              <a:buNone/>
            </a:pPr>
            <a:r>
              <a:rPr lang="zh-CN" altLang="en-US"/>
              <a:t>       添加用户是指添加普通用户，添加用户的方式主要有2种：</a:t>
            </a:r>
            <a:endParaRPr lang="zh-CN" altLang="en-US"/>
          </a:p>
          <a:p>
            <a:pPr marL="0" indent="0">
              <a:buNone/>
            </a:pPr>
            <a:r>
              <a:rPr lang="zh-CN" altLang="en-US"/>
              <a:t>①　</a:t>
            </a:r>
            <a:r>
              <a:rPr lang="zh-CN" altLang="en-US" b="1"/>
              <a:t>CREATE USER语句创建用户</a:t>
            </a:r>
            <a:endParaRPr lang="zh-CN" altLang="en-US"/>
          </a:p>
          <a:p>
            <a:pPr marL="0" indent="0">
              <a:buNone/>
            </a:pPr>
            <a:r>
              <a:rPr lang="zh-CN" altLang="en-US"/>
              <a:t>CREATE USER语句创建普通账户的基本格式：</a:t>
            </a:r>
            <a:endParaRPr lang="zh-CN" altLang="en-US"/>
          </a:p>
          <a:p>
            <a:pPr marL="0" indent="0">
              <a:buNone/>
            </a:pPr>
            <a:endParaRPr lang="zh-CN" altLang="en-US"/>
          </a:p>
        </p:txBody>
      </p:sp>
      <p:sp>
        <p:nvSpPr>
          <p:cNvPr id="4" name="文本框 3"/>
          <p:cNvSpPr txBox="1"/>
          <p:nvPr/>
        </p:nvSpPr>
        <p:spPr>
          <a:xfrm>
            <a:off x="1052830" y="5390515"/>
            <a:ext cx="10440035" cy="11055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CREATE USER user [ IDENTIFIED BY [PASSWORD] ‘password’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    [, user [IDENTIFIED BY [PASSWORD ] ‘ password’] ] …</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852295"/>
            <a:ext cx="10440035" cy="4687570"/>
          </a:xfrm>
        </p:spPr>
        <p:txBody>
          <a:bodyPr>
            <a:normAutofit lnSpcReduction="20000"/>
          </a:bodyPr>
          <a:p>
            <a:pPr marL="0" indent="0">
              <a:buNone/>
            </a:pPr>
            <a:r>
              <a:rPr lang="zh-CN" altLang="en-US"/>
              <a:t>其参数的含义如下：</a:t>
            </a:r>
            <a:endParaRPr lang="zh-CN" altLang="en-US"/>
          </a:p>
          <a:p>
            <a:pPr marL="0" indent="0">
              <a:buNone/>
            </a:pPr>
            <a:r>
              <a:rPr lang="zh-CN" altLang="en-US" b="1">
                <a:solidFill>
                  <a:srgbClr val="FF0000"/>
                </a:solidFill>
              </a:rPr>
              <a:t>user：</a:t>
            </a:r>
            <a:r>
              <a:rPr lang="zh-CN" altLang="en-US"/>
              <a:t>表示新建用户的账户，他有用户名（User）和主机名（Host）组成。</a:t>
            </a:r>
            <a:endParaRPr lang="zh-CN" altLang="en-US"/>
          </a:p>
          <a:p>
            <a:pPr marL="0" indent="0">
              <a:buNone/>
            </a:pPr>
            <a:r>
              <a:rPr lang="zh-CN" altLang="en-US" b="1">
                <a:solidFill>
                  <a:srgbClr val="FF0000"/>
                </a:solidFill>
              </a:rPr>
              <a:t>IDENTIFIED BY：</a:t>
            </a:r>
            <a:r>
              <a:rPr lang="zh-CN" altLang="en-US"/>
              <a:t>用来设置用户的密码。</a:t>
            </a:r>
            <a:endParaRPr lang="zh-CN" altLang="en-US"/>
          </a:p>
          <a:p>
            <a:pPr marL="0" indent="0">
              <a:buNone/>
            </a:pPr>
            <a:r>
              <a:rPr lang="zh-CN" altLang="en-US" b="1">
                <a:solidFill>
                  <a:srgbClr val="FF0000"/>
                </a:solidFill>
              </a:rPr>
              <a:t>password：</a:t>
            </a:r>
            <a:r>
              <a:rPr lang="zh-CN" altLang="en-US"/>
              <a:t>表示用户密码。如果改密码是一个普通的字符串，则不需要使用PASSWORD关键字。如果要把密码指定为由PASSWORD（）函数返回的混编值，则需要包含PASSWORD关键字。</a:t>
            </a:r>
            <a:endParaRPr lang="zh-CN" altLang="en-US"/>
          </a:p>
          <a:p>
            <a:pPr marL="0" indent="0">
              <a:buNone/>
            </a:pPr>
            <a:r>
              <a:rPr lang="zh-CN" altLang="en-US"/>
              <a:t>例7.6 创建用户名为“Sam”，主机名为“localhost”，密码为“123456”的用户。</a:t>
            </a:r>
            <a:endParaRPr lang="zh-CN" altLang="en-US"/>
          </a:p>
          <a:p>
            <a:pPr marL="0" indent="0">
              <a:buNone/>
            </a:pPr>
            <a:r>
              <a:rPr lang="zh-CN" altLang="en-US"/>
              <a:t>    CREATE USER  ‘Sam’@’localhost’ IDENTIFIED BY ‘123456’；</a:t>
            </a:r>
            <a:endParaRPr lang="zh-CN" altLang="en-US"/>
          </a:p>
        </p:txBody>
      </p:sp>
    </p:spTree>
    <p:custDataLst>
      <p:tags r:id="rId1"/>
    </p:custData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70280"/>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304925"/>
            <a:ext cx="10440035" cy="5398770"/>
          </a:xfrm>
        </p:spPr>
        <p:txBody>
          <a:bodyPr>
            <a:normAutofit fontScale="90000"/>
          </a:bodyPr>
          <a:p>
            <a:pPr marL="0" indent="0">
              <a:buNone/>
            </a:pPr>
            <a:r>
              <a:rPr lang="zh-CN" altLang="en-US"/>
              <a:t>②</a:t>
            </a:r>
            <a:r>
              <a:rPr lang="zh-CN" altLang="en-US" b="1"/>
              <a:t>　使用GRANT语句创建</a:t>
            </a:r>
            <a:endParaRPr lang="zh-CN" altLang="en-US" b="1"/>
          </a:p>
          <a:p>
            <a:pPr marL="0" indent="0">
              <a:buNone/>
            </a:pPr>
            <a:r>
              <a:rPr lang="zh-CN" altLang="en-US" b="1"/>
              <a:t>GRANT语句创建账户的基本格式如下：</a:t>
            </a:r>
            <a:endParaRPr lang="zh-CN" altLang="en-US" b="1"/>
          </a:p>
          <a:p>
            <a:pPr marL="0" indent="0">
              <a:buNone/>
            </a:pPr>
            <a:endParaRPr lang="zh-CN" altLang="en-US" b="1"/>
          </a:p>
          <a:p>
            <a:pPr marL="0" indent="0">
              <a:buNone/>
            </a:pPr>
            <a:endParaRPr lang="zh-CN" altLang="en-US" b="1"/>
          </a:p>
          <a:p>
            <a:pPr marL="0" indent="0">
              <a:buNone/>
            </a:pPr>
            <a:endParaRPr lang="zh-CN" altLang="en-US" b="1"/>
          </a:p>
          <a:p>
            <a:pPr marL="0" indent="0">
              <a:buNone/>
            </a:pPr>
            <a:endParaRPr lang="zh-CN" altLang="en-US" b="1"/>
          </a:p>
          <a:p>
            <a:pPr marL="0" indent="0">
              <a:buNone/>
            </a:pPr>
            <a:r>
              <a:rPr lang="zh-CN" altLang="en-US"/>
              <a:t>例7.7 创建用户名为“Sam”，主机名为“localhost”，密码为“123456”的用户，并且该用户拥有所有表的INSER和SELECT权限。</a:t>
            </a:r>
            <a:endParaRPr lang="zh-CN" altLang="en-US"/>
          </a:p>
          <a:p>
            <a:pPr marL="0" indent="0">
              <a:buNone/>
            </a:pPr>
            <a:r>
              <a:rPr lang="zh-CN" altLang="en-US"/>
              <a:t>GRANT INSERT，SELECT ON *.* </a:t>
            </a:r>
            <a:endParaRPr lang="zh-CN" altLang="en-US"/>
          </a:p>
          <a:p>
            <a:pPr marL="0" indent="0">
              <a:buNone/>
            </a:pPr>
            <a:r>
              <a:rPr lang="zh-CN" altLang="en-US"/>
              <a:t>TO  ‘Sam’@’localhost’ IDENTIFIED BY ’123456’；</a:t>
            </a:r>
            <a:endParaRPr lang="zh-CN" altLang="en-US" b="1"/>
          </a:p>
          <a:p>
            <a:pPr marL="0" indent="0">
              <a:buNone/>
            </a:pPr>
            <a:endParaRPr lang="zh-CN" altLang="en-US" b="1"/>
          </a:p>
        </p:txBody>
      </p:sp>
      <p:sp>
        <p:nvSpPr>
          <p:cNvPr id="4" name="文本框 3"/>
          <p:cNvSpPr txBox="1"/>
          <p:nvPr/>
        </p:nvSpPr>
        <p:spPr>
          <a:xfrm>
            <a:off x="2304415" y="2305050"/>
            <a:ext cx="9011920" cy="2247900"/>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GRANT priv_type </a:t>
            </a:r>
            <a:endParaRPr lang="zh-CN" altLang="en-US" sz="2400" b="1">
              <a:solidFill>
                <a:srgbClr val="FF0000"/>
              </a:solidFill>
              <a:latin typeface="微软雅黑" panose="020B0503020204020204" charset="-122"/>
              <a:ea typeface="微软雅黑" panose="020B0503020204020204" charset="-122"/>
              <a:sym typeface="+mn-ea"/>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ON database.table </a:t>
            </a:r>
            <a:endParaRPr lang="zh-CN" altLang="en-US" sz="2400" b="1">
              <a:solidFill>
                <a:srgbClr val="FF0000"/>
              </a:solidFill>
              <a:latin typeface="微软雅黑" panose="020B0503020204020204" charset="-122"/>
              <a:ea typeface="微软雅黑" panose="020B0503020204020204" charset="-122"/>
              <a:sym typeface="+mn-ea"/>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TO user [IDENTIFIED BY [PASSWORD] ‘password’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   [, user [IDENTIFIED BY [PASSWORD] ‘password’ ] ]</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b="1"/>
              <a:t> （3）删除用户</a:t>
            </a:r>
            <a:endParaRPr lang="zh-CN" altLang="en-US"/>
          </a:p>
          <a:p>
            <a:pPr marL="0" indent="0">
              <a:buNone/>
            </a:pPr>
            <a:r>
              <a:rPr lang="zh-CN" altLang="en-US"/>
              <a:t>        删除用户的方式有两种：</a:t>
            </a:r>
            <a:endParaRPr lang="zh-CN" altLang="en-US"/>
          </a:p>
          <a:p>
            <a:pPr marL="457200" indent="-457200">
              <a:buFont typeface="+mj-ea"/>
              <a:buAutoNum type="circleNumDbPlain"/>
            </a:pPr>
            <a:r>
              <a:rPr lang="zh-CN" altLang="en-US" b="1"/>
              <a:t>使用DROP USER语句删除</a:t>
            </a:r>
            <a:endParaRPr lang="zh-CN" altLang="en-US" b="1"/>
          </a:p>
          <a:p>
            <a:pPr marL="0" indent="0">
              <a:buFont typeface="+mj-ea"/>
              <a:buNone/>
            </a:pPr>
            <a:r>
              <a:rPr lang="zh-CN" altLang="en-US" b="1"/>
              <a:t>    </a:t>
            </a:r>
            <a:r>
              <a:rPr lang="zh-CN" altLang="en-US"/>
              <a:t> 其语句格式如下：</a:t>
            </a:r>
            <a:endParaRPr lang="zh-CN" altLang="en-US"/>
          </a:p>
          <a:p>
            <a:pPr marL="0" indent="0">
              <a:buFont typeface="+mj-ea"/>
              <a:buNone/>
            </a:pPr>
            <a:endParaRPr lang="zh-CN" altLang="en-US" b="1"/>
          </a:p>
          <a:p>
            <a:pPr marL="0" indent="0">
              <a:buFont typeface="+mj-ea"/>
              <a:buNone/>
            </a:pPr>
            <a:endParaRPr lang="zh-CN" altLang="en-US" b="1"/>
          </a:p>
          <a:p>
            <a:pPr marL="0" indent="0">
              <a:buFont typeface="+mj-ea"/>
              <a:buNone/>
            </a:pPr>
            <a:r>
              <a:rPr lang="zh-CN" altLang="en-US"/>
              <a:t>       使用该语句可以同时删除一个或多个用户，用户间用逗号间隔。user表示需要删除的用户，它由用户名（User）和主机名（Host）组成。</a:t>
            </a:r>
            <a:endParaRPr lang="zh-CN" altLang="en-US"/>
          </a:p>
          <a:p>
            <a:pPr marL="0" indent="0">
              <a:buFont typeface="+mj-ea"/>
              <a:buNone/>
            </a:pPr>
            <a:endParaRPr lang="zh-CN" altLang="en-US"/>
          </a:p>
        </p:txBody>
      </p:sp>
      <p:sp>
        <p:nvSpPr>
          <p:cNvPr id="5" name="文本框 4"/>
          <p:cNvSpPr txBox="1"/>
          <p:nvPr/>
        </p:nvSpPr>
        <p:spPr>
          <a:xfrm>
            <a:off x="2341245" y="4252595"/>
            <a:ext cx="3794760" cy="534035"/>
          </a:xfrm>
          <a:prstGeom prst="rect">
            <a:avLst/>
          </a:prstGeom>
          <a:solidFill>
            <a:schemeClr val="tx2">
              <a:lumMod val="10000"/>
              <a:lumOff val="90000"/>
            </a:schemeClr>
          </a:solidFill>
          <a:ln>
            <a:solidFill>
              <a:schemeClr val="accent1"/>
            </a:solidFill>
          </a:ln>
        </p:spPr>
        <p:txBody>
          <a:bodyPr wrap="none" rtlCol="0" anchor="t">
            <a:spAutoFit/>
          </a:bodyPr>
          <a:p>
            <a:pPr algn="l">
              <a:lnSpc>
                <a:spcPct val="120000"/>
              </a:lnSpc>
              <a:spcBef>
                <a:spcPts val="1000"/>
              </a:spcBef>
              <a:buFont typeface="+mj-ea"/>
            </a:pPr>
            <a:r>
              <a:rPr lang="zh-CN" altLang="en-US" sz="2400" b="1">
                <a:solidFill>
                  <a:srgbClr val="FF0000"/>
                </a:solidFill>
                <a:latin typeface="微软雅黑" panose="020B0503020204020204" charset="-122"/>
                <a:ea typeface="微软雅黑" panose="020B0503020204020204" charset="-122"/>
                <a:sym typeface="+mn-ea"/>
              </a:rPr>
              <a:t>DROP USER user[, user]</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43305"/>
          </a:xfrm>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586865"/>
            <a:ext cx="10440035" cy="4838065"/>
          </a:xfrm>
        </p:spPr>
        <p:txBody>
          <a:bodyPr>
            <a:normAutofit lnSpcReduction="10000"/>
          </a:bodyPr>
          <a:p>
            <a:pPr marL="0" indent="0">
              <a:buNone/>
            </a:pPr>
            <a:r>
              <a:rPr lang="zh-CN" altLang="en-US"/>
              <a:t>例7.8 删除用户名为“Sam”、“Mike”的用户。</a:t>
            </a:r>
            <a:endParaRPr lang="zh-CN" altLang="en-US"/>
          </a:p>
          <a:p>
            <a:pPr marL="0" indent="0">
              <a:buNone/>
            </a:pPr>
            <a:r>
              <a:rPr lang="zh-CN" altLang="en-US"/>
              <a:t>       DROP USER ‘Sam’@’localhost’, ‘Mike’@’localhost’；</a:t>
            </a:r>
            <a:endParaRPr lang="zh-CN" altLang="en-US"/>
          </a:p>
          <a:p>
            <a:pPr marL="0" indent="0">
              <a:buNone/>
            </a:pPr>
            <a:r>
              <a:rPr lang="zh-CN" altLang="en-US" b="1"/>
              <a:t>②　使用DELETE语句删除</a:t>
            </a:r>
            <a:endParaRPr lang="zh-CN" altLang="en-US" b="1"/>
          </a:p>
          <a:p>
            <a:pPr marL="0" indent="0">
              <a:buNone/>
            </a:pPr>
            <a:r>
              <a:rPr lang="zh-CN" altLang="en-US"/>
              <a:t>       其语句格式为：</a:t>
            </a:r>
            <a:endParaRPr lang="zh-CN" altLang="en-US"/>
          </a:p>
          <a:p>
            <a:pPr marL="0" indent="0">
              <a:buNone/>
            </a:pPr>
            <a:endParaRPr lang="zh-CN" altLang="en-US" b="1"/>
          </a:p>
          <a:p>
            <a:pPr marL="0" indent="0">
              <a:buNone/>
            </a:pPr>
            <a:endParaRPr lang="zh-CN" altLang="en-US" b="1"/>
          </a:p>
          <a:p>
            <a:pPr marL="0" indent="0">
              <a:buNone/>
            </a:pPr>
            <a:r>
              <a:rPr lang="zh-CN" altLang="en-US"/>
              <a:t>例7.9 删除用户名为“Sam”，主机名为“localhost”的用户。</a:t>
            </a:r>
            <a:endParaRPr lang="zh-CN" altLang="en-US"/>
          </a:p>
          <a:p>
            <a:pPr marL="0" indent="0">
              <a:buNone/>
            </a:pPr>
            <a:r>
              <a:rPr lang="zh-CN" altLang="en-US"/>
              <a:t>               DELETE FROM mysql.user </a:t>
            </a:r>
            <a:endParaRPr lang="zh-CN" altLang="en-US"/>
          </a:p>
          <a:p>
            <a:pPr marL="0" indent="0">
              <a:buNone/>
            </a:pPr>
            <a:r>
              <a:rPr lang="zh-CN" altLang="en-US"/>
              <a:t>               WHERE Host=’localhost’ AND User=’Sam’；</a:t>
            </a:r>
            <a:endParaRPr lang="zh-CN" altLang="en-US" b="1"/>
          </a:p>
          <a:p>
            <a:pPr marL="0" indent="0">
              <a:buNone/>
            </a:pPr>
            <a:endParaRPr lang="zh-CN" altLang="en-US" b="1"/>
          </a:p>
          <a:p>
            <a:pPr marL="0" indent="0">
              <a:buNone/>
            </a:pPr>
            <a:endParaRPr lang="zh-CN" altLang="en-US" b="1"/>
          </a:p>
        </p:txBody>
      </p:sp>
      <p:sp>
        <p:nvSpPr>
          <p:cNvPr id="4" name="文本框 3"/>
          <p:cNvSpPr txBox="1"/>
          <p:nvPr/>
        </p:nvSpPr>
        <p:spPr>
          <a:xfrm>
            <a:off x="1840865" y="3651885"/>
            <a:ext cx="8511540" cy="1105535"/>
          </a:xfrm>
          <a:prstGeom prst="rect">
            <a:avLst/>
          </a:prstGeom>
          <a:solidFill>
            <a:schemeClr val="tx2">
              <a:lumMod val="10000"/>
              <a:lumOff val="90000"/>
            </a:schemeClr>
          </a:solidFill>
          <a:ln>
            <a:solidFill>
              <a:schemeClr val="accent1"/>
            </a:solidFill>
          </a:ln>
        </p:spPr>
        <p:txBody>
          <a:bodyPr wrap="non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DELETE FROM user</a:t>
            </a:r>
            <a:endParaRPr lang="zh-CN" altLang="en-US" sz="2400" b="1">
              <a:solidFill>
                <a:srgbClr val="FF0000"/>
              </a:solidFill>
              <a:latin typeface="微软雅黑" panose="020B0503020204020204" charset="-122"/>
              <a:ea typeface="微软雅黑" panose="020B0503020204020204" charset="-122"/>
              <a:sym typeface="+mn-ea"/>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WHERE Host=‘localhost’AND User=‘username’；</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sz="2800" b="1"/>
              <a:t>3. MySQL的权限管理原理</a:t>
            </a:r>
            <a:endParaRPr lang="zh-CN" altLang="en-US" sz="2800" b="1"/>
          </a:p>
          <a:p>
            <a:pPr marL="0" indent="0">
              <a:buNone/>
            </a:pPr>
            <a:r>
              <a:rPr lang="zh-CN" altLang="en-US"/>
              <a:t>      MySQL权限的工作原理包括两个阶段：</a:t>
            </a:r>
            <a:r>
              <a:rPr lang="zh-CN" altLang="en-US" b="1">
                <a:solidFill>
                  <a:srgbClr val="FF0000"/>
                </a:solidFill>
              </a:rPr>
              <a:t>连接验证阶段</a:t>
            </a:r>
            <a:r>
              <a:rPr lang="zh-CN" altLang="en-US"/>
              <a:t>和</a:t>
            </a:r>
            <a:r>
              <a:rPr lang="zh-CN" altLang="en-US" b="1">
                <a:solidFill>
                  <a:srgbClr val="FF0000"/>
                </a:solidFill>
              </a:rPr>
              <a:t>请求验证阶段</a:t>
            </a:r>
            <a:r>
              <a:rPr lang="zh-CN" altLang="en-US"/>
              <a:t>。</a:t>
            </a:r>
            <a:endParaRPr lang="zh-CN" altLang="en-US"/>
          </a:p>
          <a:p>
            <a:pPr marL="0" indent="0">
              <a:buNone/>
            </a:pPr>
            <a:r>
              <a:rPr lang="zh-CN" altLang="en-US"/>
              <a:t>（</a:t>
            </a:r>
            <a:r>
              <a:rPr lang="en-US" altLang="zh-CN"/>
              <a:t>1</a:t>
            </a:r>
            <a:r>
              <a:rPr lang="zh-CN" altLang="en-US"/>
              <a:t>）连接验证阶段</a:t>
            </a:r>
            <a:endParaRPr lang="zh-CN" altLang="en-US"/>
          </a:p>
          <a:p>
            <a:pPr marL="0" indent="0">
              <a:buNone/>
            </a:pPr>
            <a:r>
              <a:rPr lang="zh-CN" altLang="en-US"/>
              <a:t>      MySQL权限系统将检查用户是否被允许连接到MySQL服务器。</a:t>
            </a:r>
            <a:endParaRPr lang="zh-CN" altLang="en-US"/>
          </a:p>
          <a:p>
            <a:pPr marL="0" indent="0">
              <a:buNone/>
            </a:pPr>
            <a:r>
              <a:rPr lang="zh-CN" altLang="en-US"/>
              <a:t>（</a:t>
            </a:r>
            <a:r>
              <a:rPr lang="en-US" altLang="zh-CN"/>
              <a:t>2</a:t>
            </a:r>
            <a:r>
              <a:rPr lang="zh-CN" altLang="en-US"/>
              <a:t>）请求验证阶段</a:t>
            </a:r>
            <a:endParaRPr lang="zh-CN" altLang="en-US"/>
          </a:p>
          <a:p>
            <a:pPr marL="0" indent="0">
              <a:buNone/>
            </a:pPr>
            <a:r>
              <a:rPr lang="zh-CN" altLang="en-US"/>
              <a:t>      MySQL权限系统将会检查用户所发出的每一个对于数据库的操作请求，以确定用户是否具有足够的权限来执行这一操作。</a:t>
            </a:r>
            <a:endParaRPr lang="zh-CN" altLang="en-US"/>
          </a:p>
        </p:txBody>
      </p:sp>
    </p:spTree>
    <p:custDataLst>
      <p:tags r:id="rId1"/>
    </p:custData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b="1">
              <a:sym typeface="+mn-ea"/>
            </a:endParaRPr>
          </a:p>
        </p:txBody>
      </p:sp>
      <p:sp>
        <p:nvSpPr>
          <p:cNvPr id="3" name="内容占位符 2"/>
          <p:cNvSpPr>
            <a:spLocks noGrp="1"/>
          </p:cNvSpPr>
          <p:nvPr>
            <p:ph idx="1"/>
          </p:nvPr>
        </p:nvSpPr>
        <p:spPr/>
        <p:txBody>
          <a:bodyPr/>
          <a:p>
            <a:pPr marL="0" indent="0">
              <a:buNone/>
            </a:pPr>
            <a:r>
              <a:rPr lang="zh-CN" altLang="en-US" sz="3200" b="1"/>
              <a:t>7.2.1 数据库完整性概述</a:t>
            </a:r>
            <a:endParaRPr lang="zh-CN" altLang="en-US"/>
          </a:p>
          <a:p>
            <a:pPr marL="0" indent="0">
              <a:buNone/>
            </a:pPr>
            <a:r>
              <a:rPr lang="zh-CN" altLang="en-US"/>
              <a:t>       数据库的完整性是指数据的正确性和相容性。数据的完整性是为了防止数据库中存在不符合语义的数据。数据库中的数据是否具备完整性关系到数据能否真实的反应现实世界。</a:t>
            </a:r>
            <a:endParaRPr lang="zh-CN" altLang="en-US"/>
          </a:p>
          <a:p>
            <a:pPr marL="0" indent="0">
              <a:buNone/>
            </a:pPr>
            <a:r>
              <a:rPr lang="zh-CN" altLang="en-US"/>
              <a:t>      数据库的完整性不同于数据库的安全性，安全性措施的防范对象是非法用户和非法操作；完整性措施的防范对象是不合语义的数据。从数据库的安全保护角度来看，数据库的安全性和完整性是密不可分的。</a:t>
            </a:r>
            <a:endParaRPr lang="zh-CN" altLang="en-US"/>
          </a:p>
        </p:txBody>
      </p:sp>
    </p:spTree>
    <p:custDataLst>
      <p:tags r:id="rId1"/>
    </p:custData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102995"/>
          </a:xfrm>
        </p:spPr>
        <p:txBody>
          <a:bodyPr/>
          <a:p>
            <a:r>
              <a:rPr lang="zh-CN" altLang="en-US" b="1">
                <a:sym typeface="+mn-ea"/>
              </a:rPr>
              <a:t>7.2 数据库的完整性</a:t>
            </a:r>
            <a:endParaRPr lang="zh-CN" altLang="en-US"/>
          </a:p>
        </p:txBody>
      </p:sp>
      <p:sp>
        <p:nvSpPr>
          <p:cNvPr id="3" name="内容占位符 2"/>
          <p:cNvSpPr>
            <a:spLocks noGrp="1"/>
          </p:cNvSpPr>
          <p:nvPr>
            <p:ph idx="1"/>
          </p:nvPr>
        </p:nvSpPr>
        <p:spPr>
          <a:xfrm>
            <a:off x="875665" y="1734185"/>
            <a:ext cx="10440035" cy="4168140"/>
          </a:xfrm>
        </p:spPr>
        <p:txBody>
          <a:bodyPr>
            <a:normAutofit/>
          </a:bodyPr>
          <a:p>
            <a:pPr marL="0" indent="0">
              <a:buNone/>
            </a:pPr>
            <a:r>
              <a:rPr lang="zh-CN" altLang="en-US" sz="3200" b="1"/>
              <a:t>7.2.2 完整性规的形式化定义</a:t>
            </a:r>
            <a:endParaRPr lang="zh-CN" altLang="en-US"/>
          </a:p>
          <a:p>
            <a:pPr marL="0" indent="0">
              <a:buNone/>
            </a:pPr>
            <a:r>
              <a:rPr lang="zh-CN" altLang="en-US"/>
              <a:t>       数据库的完整性规则由以下三部分构成：</a:t>
            </a:r>
            <a:endParaRPr lang="zh-CN" altLang="en-US"/>
          </a:p>
          <a:p>
            <a:pPr marL="0" lvl="0" indent="0">
              <a:buFont typeface="Wingdings" panose="05000000000000000000" charset="0"/>
              <a:buChar char="Ø"/>
            </a:pPr>
            <a:r>
              <a:rPr lang="zh-CN" altLang="en-US"/>
              <a:t>  </a:t>
            </a:r>
            <a:r>
              <a:rPr lang="zh-CN" altLang="en-US" b="1">
                <a:solidFill>
                  <a:srgbClr val="FF0000"/>
                </a:solidFill>
              </a:rPr>
              <a:t>触发条件</a:t>
            </a:r>
            <a:r>
              <a:rPr lang="zh-CN" altLang="en-US"/>
              <a:t>：规定系统什么时候使用规则检查数据；</a:t>
            </a:r>
            <a:endParaRPr lang="zh-CN" altLang="en-US"/>
          </a:p>
          <a:p>
            <a:pPr lvl="0">
              <a:buFont typeface="Wingdings" panose="05000000000000000000" charset="0"/>
              <a:buChar char="Ø"/>
            </a:pPr>
            <a:r>
              <a:rPr lang="zh-CN" altLang="en-US"/>
              <a:t> </a:t>
            </a:r>
            <a:r>
              <a:rPr lang="zh-CN" altLang="en-US" b="1">
                <a:solidFill>
                  <a:srgbClr val="FF0000"/>
                </a:solidFill>
              </a:rPr>
              <a:t> 约束条件</a:t>
            </a:r>
            <a:r>
              <a:rPr lang="zh-CN" altLang="en-US"/>
              <a:t>：规定系统检查用户发出的操作请求违背了什么完整性约束条件；</a:t>
            </a:r>
            <a:endParaRPr lang="zh-CN" altLang="en-US"/>
          </a:p>
          <a:p>
            <a:pPr marL="0" lvl="0" indent="0">
              <a:buFont typeface="Wingdings" panose="05000000000000000000" charset="0"/>
              <a:buChar char="Ø"/>
            </a:pPr>
            <a:r>
              <a:rPr lang="zh-CN" altLang="en-US"/>
              <a:t>  </a:t>
            </a:r>
            <a:r>
              <a:rPr lang="zh-CN" altLang="en-US" b="1">
                <a:solidFill>
                  <a:srgbClr val="FF0000"/>
                </a:solidFill>
              </a:rPr>
              <a:t>违约响应</a:t>
            </a:r>
            <a:r>
              <a:rPr lang="zh-CN" altLang="en-US"/>
              <a:t>：规定系统如果发现用户的操作请求违背了完整性约束条件，应该采取什么动作来保证数据的完整性，即违约时要做的事情。</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a:p>
        </p:txBody>
      </p:sp>
      <p:sp>
        <p:nvSpPr>
          <p:cNvPr id="3" name="内容占位符 2"/>
          <p:cNvSpPr>
            <a:spLocks noGrp="1"/>
          </p:cNvSpPr>
          <p:nvPr>
            <p:ph idx="1"/>
          </p:nvPr>
        </p:nvSpPr>
        <p:spPr/>
        <p:txBody>
          <a:bodyPr/>
          <a:p>
            <a:pPr marL="0" indent="0">
              <a:buNone/>
            </a:pPr>
            <a:r>
              <a:rPr lang="en-US" altLang="zh-CN">
                <a:sym typeface="+mn-ea"/>
              </a:rPr>
              <a:t>       </a:t>
            </a:r>
            <a:r>
              <a:rPr lang="zh-CN" altLang="en-US">
                <a:sym typeface="+mn-ea"/>
              </a:rPr>
              <a:t>一条完整性规则可以形式化的定义为一个</a:t>
            </a:r>
            <a:r>
              <a:rPr lang="zh-CN" altLang="en-US" b="1">
                <a:solidFill>
                  <a:srgbClr val="FF0000"/>
                </a:solidFill>
                <a:sym typeface="+mn-ea"/>
              </a:rPr>
              <a:t>五元组</a:t>
            </a:r>
            <a:r>
              <a:rPr lang="zh-CN" altLang="en-US">
                <a:sym typeface="+mn-ea"/>
              </a:rPr>
              <a:t>（D，O，A，C，P），其中：</a:t>
            </a:r>
            <a:endParaRPr lang="zh-CN" altLang="en-US"/>
          </a:p>
          <a:p>
            <a:pPr marL="0" indent="0">
              <a:buNone/>
            </a:pPr>
            <a:r>
              <a:rPr lang="zh-CN" altLang="en-US" b="1">
                <a:solidFill>
                  <a:srgbClr val="FF0000"/>
                </a:solidFill>
                <a:sym typeface="+mn-ea"/>
              </a:rPr>
              <a:t>D（Data）</a:t>
            </a:r>
            <a:r>
              <a:rPr lang="zh-CN" altLang="en-US">
                <a:sym typeface="+mn-ea"/>
              </a:rPr>
              <a:t>：代表约束作用的数据对象；</a:t>
            </a:r>
            <a:endParaRPr lang="zh-CN" altLang="en-US"/>
          </a:p>
          <a:p>
            <a:pPr marL="0" indent="0">
              <a:buNone/>
            </a:pPr>
            <a:r>
              <a:rPr lang="zh-CN" altLang="en-US" b="1">
                <a:solidFill>
                  <a:srgbClr val="FF0000"/>
                </a:solidFill>
                <a:sym typeface="+mn-ea"/>
              </a:rPr>
              <a:t>O（Operation）</a:t>
            </a:r>
            <a:r>
              <a:rPr lang="zh-CN" altLang="en-US">
                <a:sym typeface="+mn-ea"/>
              </a:rPr>
              <a:t>：代表触发完整性检查的数据库操作，当用户发出操作请求时需要检查该完整性规则；</a:t>
            </a:r>
            <a:endParaRPr lang="zh-CN" altLang="en-US"/>
          </a:p>
          <a:p>
            <a:pPr marL="0" indent="0">
              <a:buNone/>
            </a:pPr>
            <a:r>
              <a:rPr lang="zh-CN" altLang="en-US" b="1">
                <a:solidFill>
                  <a:srgbClr val="FF0000"/>
                </a:solidFill>
                <a:sym typeface="+mn-ea"/>
              </a:rPr>
              <a:t>A（Assertion）</a:t>
            </a:r>
            <a:r>
              <a:rPr lang="zh-CN" altLang="en-US">
                <a:sym typeface="+mn-ea"/>
              </a:rPr>
              <a:t>：代表数据对象必须满足的语义约束，这是规则的主体；</a:t>
            </a:r>
            <a:endParaRPr lang="zh-CN" altLang="en-US"/>
          </a:p>
          <a:p>
            <a:pPr marL="0" indent="0">
              <a:buNone/>
            </a:pPr>
            <a:r>
              <a:rPr lang="zh-CN" altLang="en-US" b="1">
                <a:solidFill>
                  <a:srgbClr val="FF0000"/>
                </a:solidFill>
                <a:sym typeface="+mn-ea"/>
              </a:rPr>
              <a:t>C（Condition）</a:t>
            </a:r>
            <a:r>
              <a:rPr lang="zh-CN" altLang="en-US">
                <a:sym typeface="+mn-ea"/>
              </a:rPr>
              <a:t>：代表选择A作用的数据对象值的谓词；</a:t>
            </a:r>
            <a:endParaRPr lang="zh-CN" altLang="en-US"/>
          </a:p>
          <a:p>
            <a:pPr marL="0" indent="0">
              <a:buNone/>
            </a:pPr>
            <a:r>
              <a:rPr lang="zh-CN" altLang="en-US" b="1">
                <a:solidFill>
                  <a:srgbClr val="FF0000"/>
                </a:solidFill>
                <a:sym typeface="+mn-ea"/>
              </a:rPr>
              <a:t>P（Procedure）</a:t>
            </a:r>
            <a:r>
              <a:rPr lang="zh-CN" altLang="en-US">
                <a:sym typeface="+mn-ea"/>
              </a:rPr>
              <a:t>：代表违反完整性规则时触发执行的操作过程。</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70280"/>
          </a:xfrm>
        </p:spPr>
        <p:txBody>
          <a:bodyPr/>
          <a:p>
            <a:r>
              <a:rPr lang="zh-CN" altLang="en-US" b="1">
                <a:sym typeface="+mn-ea"/>
              </a:rPr>
              <a:t>7.2 数据库的完整性</a:t>
            </a:r>
            <a:endParaRPr lang="zh-CN" altLang="en-US"/>
          </a:p>
        </p:txBody>
      </p:sp>
      <p:sp>
        <p:nvSpPr>
          <p:cNvPr id="3" name="内容占位符 2"/>
          <p:cNvSpPr>
            <a:spLocks noGrp="1"/>
          </p:cNvSpPr>
          <p:nvPr>
            <p:ph idx="1"/>
          </p:nvPr>
        </p:nvSpPr>
        <p:spPr>
          <a:xfrm>
            <a:off x="875665" y="1424940"/>
            <a:ext cx="10440035" cy="3950335"/>
          </a:xfrm>
        </p:spPr>
        <p:txBody>
          <a:bodyPr/>
          <a:p>
            <a:pPr marL="0" indent="0">
              <a:buNone/>
            </a:pPr>
            <a:r>
              <a:rPr lang="zh-CN" altLang="en-US" sz="3200" b="1"/>
              <a:t>7.2.3 完整性约束条件分类</a:t>
            </a:r>
            <a:endParaRPr lang="zh-CN" altLang="en-US"/>
          </a:p>
          <a:p>
            <a:pPr marL="0" indent="0">
              <a:buNone/>
            </a:pPr>
            <a:r>
              <a:rPr lang="en-US" altLang="zh-CN" sz="2800" b="1"/>
              <a:t>1. </a:t>
            </a:r>
            <a:r>
              <a:rPr lang="zh-CN" altLang="en-US" sz="2800" b="1"/>
              <a:t>按约束条件使用的对象分</a:t>
            </a:r>
            <a:endParaRPr lang="zh-CN" altLang="en-US" sz="2800" b="1"/>
          </a:p>
          <a:p>
            <a:pPr marL="0" indent="0">
              <a:buNone/>
            </a:pPr>
            <a:r>
              <a:rPr lang="zh-CN" altLang="en-US"/>
              <a:t>（1）值的约束</a:t>
            </a:r>
            <a:endParaRPr lang="zh-CN" altLang="en-US"/>
          </a:p>
          <a:p>
            <a:pPr marL="0" indent="0">
              <a:buNone/>
            </a:pPr>
            <a:r>
              <a:rPr lang="zh-CN" altLang="en-US"/>
              <a:t>      值的约束是指对数据类型、数据格式、取值范围等的限制</a:t>
            </a:r>
            <a:r>
              <a:rPr lang="zh-CN" altLang="en-US" sz="2800" b="1"/>
              <a:t>。</a:t>
            </a:r>
            <a:endParaRPr lang="zh-CN" altLang="en-US" sz="2800" b="1"/>
          </a:p>
          <a:p>
            <a:pPr marL="0" indent="0">
              <a:buNone/>
            </a:pPr>
            <a:r>
              <a:rPr lang="zh-CN" altLang="en-US"/>
              <a:t>（2）结构约束</a:t>
            </a:r>
            <a:endParaRPr lang="zh-CN" altLang="en-US"/>
          </a:p>
          <a:p>
            <a:pPr marL="0" indent="0">
              <a:buNone/>
            </a:pPr>
            <a:r>
              <a:rPr lang="zh-CN" altLang="en-US"/>
              <a:t>      结构约束是指对数据之间联系的约束。常见的结构约束有以下五种：</a:t>
            </a:r>
            <a:endParaRPr lang="zh-CN" altLang="en-US"/>
          </a:p>
        </p:txBody>
      </p:sp>
      <p:sp>
        <p:nvSpPr>
          <p:cNvPr id="4" name="文本框 3"/>
          <p:cNvSpPr txBox="1"/>
          <p:nvPr/>
        </p:nvSpPr>
        <p:spPr>
          <a:xfrm>
            <a:off x="3204210" y="5169535"/>
            <a:ext cx="3616325" cy="1455420"/>
          </a:xfrm>
          <a:prstGeom prst="rect">
            <a:avLst/>
          </a:prstGeom>
          <a:solidFill>
            <a:schemeClr val="tx2">
              <a:lumMod val="10000"/>
              <a:lumOff val="90000"/>
            </a:schemeClr>
          </a:solidFill>
          <a:ln>
            <a:solidFill>
              <a:schemeClr val="accent1"/>
            </a:solidFill>
          </a:ln>
        </p:spPr>
        <p:txBody>
          <a:bodyPr wrap="square" rtlCol="0" anchor="t">
            <a:spAutoFit/>
          </a:bodyPr>
          <a:p>
            <a:pPr marL="457200" indent="-457200" algn="l">
              <a:lnSpc>
                <a:spcPct val="120000"/>
              </a:lnSpc>
              <a:spcBef>
                <a:spcPts val="1000"/>
              </a:spcBef>
              <a:buFont typeface="+mj-ea"/>
              <a:buAutoNum type="circleNumDbPlain"/>
            </a:pPr>
            <a:r>
              <a:rPr lang="zh-CN" altLang="en-US" sz="2000" b="1">
                <a:solidFill>
                  <a:srgbClr val="FF0000"/>
                </a:solidFill>
                <a:latin typeface="微软雅黑" panose="020B0503020204020204" charset="-122"/>
                <a:ea typeface="微软雅黑" panose="020B0503020204020204" charset="-122"/>
                <a:sym typeface="+mn-ea"/>
              </a:rPr>
              <a:t>实体完整性约束</a:t>
            </a:r>
            <a:endParaRPr lang="zh-CN" altLang="en-US" sz="2000" b="1">
              <a:solidFill>
                <a:srgbClr val="FF0000"/>
              </a:solidFill>
              <a:latin typeface="微软雅黑" panose="020B0503020204020204" charset="-122"/>
              <a:ea typeface="微软雅黑" panose="020B0503020204020204" charset="-122"/>
              <a:sym typeface="+mn-ea"/>
            </a:endParaRPr>
          </a:p>
          <a:p>
            <a:pPr marL="457200" indent="-457200" algn="l">
              <a:lnSpc>
                <a:spcPct val="120000"/>
              </a:lnSpc>
              <a:spcBef>
                <a:spcPts val="1000"/>
              </a:spcBef>
              <a:buFont typeface="+mj-ea"/>
              <a:buAutoNum type="circleNumDbPlain"/>
            </a:pPr>
            <a:r>
              <a:rPr lang="zh-CN" altLang="en-US" sz="2000" b="1">
                <a:solidFill>
                  <a:srgbClr val="FF0000"/>
                </a:solidFill>
                <a:latin typeface="微软雅黑" panose="020B0503020204020204" charset="-122"/>
                <a:ea typeface="微软雅黑" panose="020B0503020204020204" charset="-122"/>
                <a:sym typeface="+mn-ea"/>
              </a:rPr>
              <a:t>参照完整性约束</a:t>
            </a:r>
            <a:endParaRPr lang="zh-CN" altLang="en-US" sz="1600" b="1">
              <a:solidFill>
                <a:srgbClr val="FF0000"/>
              </a:solidFill>
            </a:endParaRPr>
          </a:p>
          <a:p>
            <a:pPr marL="457200" indent="-457200" algn="l">
              <a:lnSpc>
                <a:spcPct val="120000"/>
              </a:lnSpc>
              <a:spcBef>
                <a:spcPts val="1000"/>
              </a:spcBef>
              <a:buFont typeface="+mj-ea"/>
              <a:buAutoNum type="circleNumDbPlain"/>
            </a:pPr>
            <a:r>
              <a:rPr lang="zh-CN" altLang="en-US" sz="2000" b="1">
                <a:solidFill>
                  <a:srgbClr val="FF0000"/>
                </a:solidFill>
                <a:latin typeface="微软雅黑" panose="020B0503020204020204" charset="-122"/>
                <a:ea typeface="微软雅黑" panose="020B0503020204020204" charset="-122"/>
                <a:sym typeface="+mn-ea"/>
              </a:rPr>
              <a:t>用户定义完整性约束</a:t>
            </a:r>
            <a:endParaRPr lang="zh-CN" altLang="en-US" sz="2000" b="1">
              <a:solidFill>
                <a:srgbClr val="FF0000"/>
              </a:solidFill>
              <a:latin typeface="微软雅黑" panose="020B0503020204020204" charset="-122"/>
              <a:ea typeface="微软雅黑" panose="020B0503020204020204" charset="-122"/>
              <a:sym typeface="+mn-ea"/>
            </a:endParaRPr>
          </a:p>
        </p:txBody>
      </p:sp>
      <p:sp>
        <p:nvSpPr>
          <p:cNvPr id="5" name="文本框 4"/>
          <p:cNvSpPr txBox="1"/>
          <p:nvPr/>
        </p:nvSpPr>
        <p:spPr>
          <a:xfrm>
            <a:off x="7061200" y="5169535"/>
            <a:ext cx="3616325" cy="1455420"/>
          </a:xfrm>
          <a:prstGeom prst="rect">
            <a:avLst/>
          </a:prstGeom>
          <a:solidFill>
            <a:schemeClr val="tx2">
              <a:lumMod val="10000"/>
              <a:lumOff val="90000"/>
            </a:schemeClr>
          </a:solidFill>
          <a:ln>
            <a:solidFill>
              <a:schemeClr val="accent1"/>
            </a:solidFill>
          </a:ln>
        </p:spPr>
        <p:txBody>
          <a:bodyPr wrap="square" rtlCol="0" anchor="t">
            <a:spAutoFit/>
          </a:bodyPr>
          <a:p>
            <a:pPr marL="457200" indent="-457200" algn="l">
              <a:lnSpc>
                <a:spcPct val="120000"/>
              </a:lnSpc>
              <a:spcBef>
                <a:spcPts val="1000"/>
              </a:spcBef>
              <a:buFont typeface="+mj-ea"/>
              <a:buAutoNum type="circleNumDbPlain" startAt="4"/>
            </a:pPr>
            <a:r>
              <a:rPr lang="zh-CN" altLang="en-US" sz="2000" b="1">
                <a:solidFill>
                  <a:srgbClr val="FF0000"/>
                </a:solidFill>
                <a:latin typeface="微软雅黑" panose="020B0503020204020204" charset="-122"/>
                <a:ea typeface="微软雅黑" panose="020B0503020204020204" charset="-122"/>
                <a:sym typeface="+mn-ea"/>
              </a:rPr>
              <a:t>函数依赖约束</a:t>
            </a:r>
            <a:endParaRPr lang="zh-CN" altLang="en-US" sz="2000" b="1">
              <a:solidFill>
                <a:srgbClr val="FF0000"/>
              </a:solidFill>
              <a:latin typeface="微软雅黑" panose="020B0503020204020204" charset="-122"/>
              <a:ea typeface="微软雅黑" panose="020B0503020204020204" charset="-122"/>
              <a:sym typeface="+mn-ea"/>
            </a:endParaRPr>
          </a:p>
          <a:p>
            <a:pPr marL="457200" indent="-457200" algn="l">
              <a:lnSpc>
                <a:spcPct val="120000"/>
              </a:lnSpc>
              <a:spcBef>
                <a:spcPts val="1000"/>
              </a:spcBef>
              <a:buFont typeface="+mj-ea"/>
              <a:buAutoNum type="circleNumDbPlain" startAt="4"/>
            </a:pPr>
            <a:r>
              <a:rPr lang="zh-CN" altLang="en-US" sz="2000" b="1">
                <a:solidFill>
                  <a:srgbClr val="FF0000"/>
                </a:solidFill>
                <a:latin typeface="微软雅黑" panose="020B0503020204020204" charset="-122"/>
                <a:ea typeface="微软雅黑" panose="020B0503020204020204" charset="-122"/>
                <a:sym typeface="+mn-ea"/>
              </a:rPr>
              <a:t>统计约束</a:t>
            </a:r>
            <a:endParaRPr lang="zh-CN" altLang="en-US" sz="2000" b="1">
              <a:solidFill>
                <a:srgbClr val="FF0000"/>
              </a:solidFill>
              <a:latin typeface="微软雅黑" panose="020B0503020204020204" charset="-122"/>
              <a:ea typeface="微软雅黑" panose="020B0503020204020204" charset="-122"/>
              <a:sym typeface="+mn-ea"/>
            </a:endParaRPr>
          </a:p>
          <a:p>
            <a:pPr indent="0" algn="l">
              <a:lnSpc>
                <a:spcPct val="120000"/>
              </a:lnSpc>
              <a:spcBef>
                <a:spcPts val="1000"/>
              </a:spcBef>
              <a:buFont typeface="+mj-ea"/>
              <a:buNone/>
            </a:pPr>
            <a:endParaRPr lang="zh-CN" altLang="en-US" sz="20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en-US" altLang="zh-CN"/>
              <a:t>    </a:t>
            </a:r>
            <a:r>
              <a:rPr lang="zh-CN" altLang="en-US"/>
              <a:t>在计算机系统中，安全措施是一级一级层层设置</a:t>
            </a:r>
            <a:r>
              <a:rPr lang="en-US" altLang="zh-CN"/>
              <a:t>:</a:t>
            </a:r>
            <a:endParaRPr lang="en-US" altLang="zh-CN"/>
          </a:p>
        </p:txBody>
      </p:sp>
      <p:pic>
        <p:nvPicPr>
          <p:cNvPr id="4" name="图片 3"/>
          <p:cNvPicPr>
            <a:picLocks noChangeAspect="1"/>
          </p:cNvPicPr>
          <p:nvPr/>
        </p:nvPicPr>
        <p:blipFill>
          <a:blip r:embed="rId1"/>
          <a:stretch>
            <a:fillRect/>
          </a:stretch>
        </p:blipFill>
        <p:spPr>
          <a:xfrm>
            <a:off x="1222375" y="2634615"/>
            <a:ext cx="9747250" cy="1588770"/>
          </a:xfrm>
          <a:prstGeom prst="rect">
            <a:avLst/>
          </a:prstGeom>
        </p:spPr>
      </p:pic>
    </p:spTree>
    <p:custDataLst>
      <p:tags r:id="rId2"/>
    </p:custDataLst>
  </p:cSld>
  <p:clrMapOvr>
    <a:masterClrMapping/>
  </p:clrMapOvr>
  <p:transition>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a:p>
        </p:txBody>
      </p:sp>
      <p:sp>
        <p:nvSpPr>
          <p:cNvPr id="3" name="内容占位符 2"/>
          <p:cNvSpPr>
            <a:spLocks noGrp="1"/>
          </p:cNvSpPr>
          <p:nvPr>
            <p:ph idx="1"/>
          </p:nvPr>
        </p:nvSpPr>
        <p:spPr/>
        <p:txBody>
          <a:bodyPr/>
          <a:p>
            <a:pPr marL="0" indent="0">
              <a:buNone/>
            </a:pPr>
            <a:r>
              <a:rPr lang="en-US" altLang="zh-CN"/>
              <a:t>2. </a:t>
            </a:r>
            <a:r>
              <a:rPr lang="zh-CN" altLang="en-US"/>
              <a:t>按约束对象的状态分</a:t>
            </a:r>
            <a:endParaRPr lang="zh-CN" altLang="en-US"/>
          </a:p>
          <a:p>
            <a:pPr marL="0" indent="0">
              <a:buNone/>
            </a:pPr>
            <a:r>
              <a:rPr lang="zh-CN" altLang="en-US"/>
              <a:t>（1）静态约束</a:t>
            </a:r>
            <a:endParaRPr lang="zh-CN" altLang="en-US"/>
          </a:p>
          <a:p>
            <a:pPr marL="0" indent="0">
              <a:buNone/>
            </a:pPr>
            <a:r>
              <a:rPr lang="zh-CN" altLang="en-US"/>
              <a:t>      静态约束是对数据库每一个确定状态所应满足的约束条件。</a:t>
            </a:r>
            <a:endParaRPr lang="zh-CN" altLang="en-US"/>
          </a:p>
          <a:p>
            <a:pPr marL="0" indent="0">
              <a:buNone/>
            </a:pPr>
            <a:r>
              <a:rPr lang="zh-CN" altLang="en-US"/>
              <a:t>（2）动态约束</a:t>
            </a:r>
            <a:endParaRPr lang="zh-CN" altLang="en-US"/>
          </a:p>
          <a:p>
            <a:pPr marL="0" indent="0">
              <a:buNone/>
            </a:pPr>
            <a:r>
              <a:rPr lang="zh-CN" altLang="en-US"/>
              <a:t>       动态约束是数据库从一种状态转变为另一种状态时，新、旧值之间所应满足的约束条件。</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a:p>
        </p:txBody>
      </p:sp>
      <p:sp>
        <p:nvSpPr>
          <p:cNvPr id="3" name="内容占位符 2"/>
          <p:cNvSpPr>
            <a:spLocks noGrp="1"/>
          </p:cNvSpPr>
          <p:nvPr>
            <p:ph idx="1"/>
          </p:nvPr>
        </p:nvSpPr>
        <p:spPr/>
        <p:txBody>
          <a:bodyPr/>
          <a:p>
            <a:pPr marL="0" indent="0">
              <a:buNone/>
            </a:pPr>
            <a:r>
              <a:rPr lang="en-US" altLang="zh-CN"/>
              <a:t>3. </a:t>
            </a:r>
            <a:r>
              <a:rPr lang="zh-CN" altLang="en-US"/>
              <a:t>按约束执行时间分</a:t>
            </a:r>
            <a:endParaRPr lang="zh-CN" altLang="en-US"/>
          </a:p>
          <a:p>
            <a:pPr marL="0" indent="0">
              <a:buNone/>
            </a:pPr>
            <a:r>
              <a:rPr lang="zh-CN" altLang="en-US"/>
              <a:t>（1）立即执行约束</a:t>
            </a:r>
            <a:endParaRPr lang="zh-CN" altLang="en-US"/>
          </a:p>
          <a:p>
            <a:pPr marL="0" indent="0">
              <a:buNone/>
            </a:pPr>
            <a:r>
              <a:rPr lang="zh-CN" altLang="en-US"/>
              <a:t>       立即执行约束是指在执行用户事务过程中，某一条语句执行完成后，系统立即对此数据进行完整性约束条件检查。</a:t>
            </a:r>
            <a:endParaRPr lang="zh-CN" altLang="en-US"/>
          </a:p>
          <a:p>
            <a:pPr marL="0" indent="0">
              <a:buNone/>
            </a:pPr>
            <a:r>
              <a:rPr lang="zh-CN" altLang="en-US"/>
              <a:t>（2）延迟执行约束</a:t>
            </a:r>
            <a:endParaRPr lang="zh-CN" altLang="en-US"/>
          </a:p>
          <a:p>
            <a:pPr marL="0" indent="0">
              <a:buNone/>
            </a:pPr>
            <a:r>
              <a:rPr lang="zh-CN" altLang="en-US"/>
              <a:t>       延迟执行约束是指在整个事务执行结束后，系统再对约束条件进行完整性检查，结果正确后才能提交。</a:t>
            </a:r>
            <a:endParaRPr lang="zh-CN" altLang="en-US"/>
          </a:p>
        </p:txBody>
      </p:sp>
    </p:spTree>
    <p:custDataLst>
      <p:tags r:id="rId1"/>
    </p:custData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25830"/>
          </a:xfrm>
        </p:spPr>
        <p:txBody>
          <a:bodyPr/>
          <a:p>
            <a:r>
              <a:rPr lang="zh-CN" altLang="en-US" b="1">
                <a:sym typeface="+mn-ea"/>
              </a:rPr>
              <a:t>7.2 数据库的完整性</a:t>
            </a:r>
            <a:endParaRPr lang="zh-CN" altLang="en-US"/>
          </a:p>
        </p:txBody>
      </p:sp>
      <p:sp>
        <p:nvSpPr>
          <p:cNvPr id="3" name="内容占位符 2"/>
          <p:cNvSpPr>
            <a:spLocks noGrp="1"/>
          </p:cNvSpPr>
          <p:nvPr>
            <p:ph idx="1"/>
          </p:nvPr>
        </p:nvSpPr>
        <p:spPr>
          <a:xfrm>
            <a:off x="577215" y="1260475"/>
            <a:ext cx="11181715" cy="5353050"/>
          </a:xfrm>
        </p:spPr>
        <p:txBody>
          <a:bodyPr>
            <a:normAutofit/>
          </a:bodyPr>
          <a:p>
            <a:pPr marL="0" indent="0">
              <a:buNone/>
            </a:pPr>
            <a:r>
              <a:rPr lang="zh-CN" altLang="en-US" sz="3200" b="1"/>
              <a:t>7.2.4 MySQL完整性概述</a:t>
            </a:r>
            <a:endParaRPr lang="zh-CN" altLang="en-US"/>
          </a:p>
          <a:p>
            <a:pPr marL="0" indent="0">
              <a:buNone/>
            </a:pPr>
            <a:r>
              <a:rPr lang="zh-CN" altLang="en-US" sz="2800" b="1"/>
              <a:t>1.实体完整性</a:t>
            </a:r>
            <a:endParaRPr lang="zh-CN" altLang="en-US"/>
          </a:p>
          <a:p>
            <a:pPr marL="0" indent="0">
              <a:buNone/>
            </a:pPr>
            <a:r>
              <a:rPr lang="zh-CN" altLang="en-US"/>
              <a:t>       实体完整性将行定义为特定表的唯一实体。MySQL支持以下实体完整性相关约束。</a:t>
            </a:r>
            <a:endParaRPr lang="zh-CN" altLang="en-US"/>
          </a:p>
          <a:p>
            <a:pPr marL="0" indent="0">
              <a:buNone/>
            </a:pPr>
            <a:r>
              <a:rPr lang="zh-CN" altLang="en-US"/>
              <a:t>（1）</a:t>
            </a:r>
            <a:r>
              <a:rPr lang="zh-CN" altLang="en-US" b="1">
                <a:solidFill>
                  <a:srgbClr val="FF0000"/>
                </a:solidFill>
              </a:rPr>
              <a:t>PRIMARY KEY约束：</a:t>
            </a:r>
            <a:r>
              <a:rPr lang="zh-CN" altLang="en-US"/>
              <a:t>在一个表中不能有两行包含相同主键值，不能再主键内的任何列中输入NULL值。</a:t>
            </a:r>
            <a:endParaRPr lang="zh-CN" altLang="en-US"/>
          </a:p>
          <a:p>
            <a:pPr marL="0" indent="0">
              <a:buNone/>
            </a:pPr>
            <a:r>
              <a:rPr lang="zh-CN" altLang="en-US"/>
              <a:t>（2）</a:t>
            </a:r>
            <a:r>
              <a:rPr lang="zh-CN" altLang="en-US" b="1">
                <a:solidFill>
                  <a:srgbClr val="FF0000"/>
                </a:solidFill>
              </a:rPr>
              <a:t>UNIQUE约束：</a:t>
            </a:r>
            <a:r>
              <a:rPr lang="zh-CN" altLang="en-US"/>
              <a:t>UNIQUE约束在列集内强制执行值的唯一性，对于UNIQUE约束中的列，表中不允许有两行包含相同的非空值。</a:t>
            </a:r>
            <a:endParaRPr lang="zh-CN" altLang="en-US"/>
          </a:p>
          <a:p>
            <a:pPr marL="0" indent="0">
              <a:buNone/>
            </a:pPr>
            <a:r>
              <a:rPr lang="zh-CN" altLang="en-US"/>
              <a:t>（3）</a:t>
            </a:r>
            <a:r>
              <a:rPr lang="zh-CN" altLang="en-US" b="1">
                <a:solidFill>
                  <a:srgbClr val="FF0000"/>
                </a:solidFill>
              </a:rPr>
              <a:t>IDENTITY属性：</a:t>
            </a:r>
            <a:r>
              <a:rPr lang="zh-CN" altLang="en-US"/>
              <a:t>IDENTITY属性能自动产生唯一标识值，指定为IDENTITY的列一般作为主键。</a:t>
            </a:r>
            <a:endParaRPr lang="zh-CN" altLang="en-US"/>
          </a:p>
        </p:txBody>
      </p:sp>
    </p:spTree>
    <p:custDataLst>
      <p:tags r:id="rId1"/>
    </p:custData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a:p>
        </p:txBody>
      </p:sp>
      <p:sp>
        <p:nvSpPr>
          <p:cNvPr id="3" name="内容占位符 2"/>
          <p:cNvSpPr>
            <a:spLocks noGrp="1"/>
          </p:cNvSpPr>
          <p:nvPr>
            <p:ph idx="1"/>
          </p:nvPr>
        </p:nvSpPr>
        <p:spPr>
          <a:xfrm>
            <a:off x="876300" y="1852295"/>
            <a:ext cx="10440035" cy="4761230"/>
          </a:xfrm>
        </p:spPr>
        <p:txBody>
          <a:bodyPr>
            <a:normAutofit lnSpcReduction="10000"/>
          </a:bodyPr>
          <a:p>
            <a:pPr marL="0" indent="0">
              <a:buNone/>
            </a:pPr>
            <a:r>
              <a:rPr lang="zh-CN" altLang="en-US" sz="2800" b="1"/>
              <a:t>2. 域完整性</a:t>
            </a:r>
            <a:endParaRPr lang="zh-CN" altLang="en-US"/>
          </a:p>
          <a:p>
            <a:pPr marL="0" indent="0">
              <a:buNone/>
            </a:pPr>
            <a:r>
              <a:rPr lang="zh-CN" altLang="en-US"/>
              <a:t>       域完整性是指给指定列的输入正确性与有效性。</a:t>
            </a:r>
            <a:endParaRPr lang="zh-CN" altLang="en-US"/>
          </a:p>
          <a:p>
            <a:pPr marL="0" indent="0">
              <a:buNone/>
            </a:pPr>
            <a:r>
              <a:rPr lang="zh-CN" altLang="en-US" sz="2800" b="1"/>
              <a:t>3. 参照完整性</a:t>
            </a:r>
            <a:endParaRPr lang="zh-CN" altLang="en-US"/>
          </a:p>
          <a:p>
            <a:pPr marL="0" indent="0">
              <a:buNone/>
            </a:pPr>
            <a:r>
              <a:rPr lang="zh-CN" altLang="en-US"/>
              <a:t>       MySQL参照完整性主要由FOREIGN KEY约束体现，它用来标识表之间的关系，一个表的外键指向两一个表的候选键或唯一键。</a:t>
            </a:r>
            <a:endParaRPr lang="zh-CN" altLang="en-US"/>
          </a:p>
          <a:p>
            <a:pPr marL="0" indent="0">
              <a:buNone/>
            </a:pPr>
            <a:r>
              <a:rPr lang="zh-CN" altLang="en-US" sz="2800" b="1"/>
              <a:t>4. 用户定义完整性</a:t>
            </a:r>
            <a:endParaRPr lang="zh-CN" altLang="en-US"/>
          </a:p>
          <a:p>
            <a:pPr marL="0" indent="0">
              <a:buNone/>
            </a:pPr>
            <a:r>
              <a:rPr lang="zh-CN" altLang="en-US"/>
              <a:t>       MySQL所有的存储引擎均不支持CHECK约束，MySQL会对CHECK子句进行分析，但是在插入数据时会忽略，因此CHECK约束并不起作用。</a:t>
            </a:r>
            <a:endParaRPr lang="zh-CN" altLang="en-US"/>
          </a:p>
        </p:txBody>
      </p:sp>
    </p:spTree>
    <p:custDataLst>
      <p:tags r:id="rId1"/>
    </p:custData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7.2 数据库的完整性</a:t>
            </a:r>
            <a:endParaRPr lang="zh-CN" altLang="en-US"/>
          </a:p>
        </p:txBody>
      </p:sp>
      <p:sp>
        <p:nvSpPr>
          <p:cNvPr id="3" name="内容占位符 2"/>
          <p:cNvSpPr>
            <a:spLocks noGrp="1"/>
          </p:cNvSpPr>
          <p:nvPr>
            <p:ph idx="1"/>
          </p:nvPr>
        </p:nvSpPr>
        <p:spPr/>
        <p:txBody>
          <a:bodyPr/>
          <a:p>
            <a:pPr marL="0" indent="0">
              <a:buNone/>
            </a:pPr>
            <a:r>
              <a:rPr lang="zh-CN" altLang="en-US" sz="2800" b="1"/>
              <a:t>5. 触发器</a:t>
            </a:r>
            <a:endParaRPr lang="zh-CN" altLang="en-US"/>
          </a:p>
          <a:p>
            <a:pPr marL="0" indent="0">
              <a:buNone/>
            </a:pPr>
            <a:r>
              <a:rPr lang="zh-CN" altLang="en-US"/>
              <a:t>       触发器是一类特殊的存储过程，被定义为在对表或试图发出UPDATE、INSERT或DELETE语句时自动执行。触发器可以扩展MySQL约束、默认值和规则的完整性检查逻辑，一个表可以有多个触发器。</a:t>
            </a:r>
            <a:endParaRPr lang="zh-CN" altLang="en-US"/>
          </a:p>
        </p:txBody>
      </p:sp>
    </p:spTree>
    <p:custDataLst>
      <p:tags r:id="rId1"/>
    </p:custData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7.3 数据库的并发控制技术</a:t>
            </a:r>
            <a:endParaRPr lang="zh-CN" altLang="en-US" b="1"/>
          </a:p>
        </p:txBody>
      </p:sp>
      <p:sp>
        <p:nvSpPr>
          <p:cNvPr id="3" name="内容占位符 2"/>
          <p:cNvSpPr>
            <a:spLocks noGrp="1"/>
          </p:cNvSpPr>
          <p:nvPr>
            <p:ph idx="1"/>
          </p:nvPr>
        </p:nvSpPr>
        <p:spPr/>
        <p:txBody>
          <a:bodyPr/>
          <a:p>
            <a:pPr marL="0" indent="0">
              <a:buNone/>
            </a:pPr>
            <a:r>
              <a:rPr lang="zh-CN" altLang="en-US" sz="3200" b="1"/>
              <a:t>7.3.1数据库并发控制概述</a:t>
            </a:r>
            <a:endParaRPr lang="zh-CN" altLang="en-US"/>
          </a:p>
          <a:p>
            <a:pPr marL="0" indent="0">
              <a:buNone/>
            </a:pPr>
            <a:r>
              <a:rPr lang="zh-CN" altLang="en-US"/>
              <a:t>       数据库的并发控制机制能解决充分利用数据库资源，允许多个用户同时并发访问数据问题，以保持数据库中数据在多用户并发操作时的一致性、正确性。</a:t>
            </a:r>
            <a:endParaRPr lang="zh-CN" altLang="en-US"/>
          </a:p>
          <a:p>
            <a:pPr marL="0" indent="0">
              <a:buNone/>
            </a:pPr>
            <a:endParaRPr lang="zh-CN" altLang="en-US" sz="2800" b="1"/>
          </a:p>
          <a:p>
            <a:pPr marL="0" indent="0">
              <a:buNone/>
            </a:pPr>
            <a:endParaRPr lang="zh-CN" altLang="en-US" sz="2800" b="1"/>
          </a:p>
        </p:txBody>
      </p:sp>
    </p:spTree>
    <p:custDataLst>
      <p:tags r:id="rId1"/>
    </p:custData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131570"/>
          </a:xfrm>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a:xfrm>
            <a:off x="876300" y="1465580"/>
            <a:ext cx="10440035" cy="5193030"/>
          </a:xfrm>
        </p:spPr>
        <p:txBody>
          <a:bodyPr>
            <a:normAutofit/>
          </a:bodyPr>
          <a:p>
            <a:pPr marL="0" indent="0">
              <a:buNone/>
            </a:pPr>
            <a:r>
              <a:rPr lang="zh-CN" altLang="en-US" sz="3200" b="1">
                <a:sym typeface="+mn-ea"/>
              </a:rPr>
              <a:t>7.3.2 事务</a:t>
            </a:r>
            <a:endParaRPr lang="zh-CN" altLang="en-US"/>
          </a:p>
          <a:p>
            <a:pPr marL="0" indent="0">
              <a:buNone/>
            </a:pPr>
            <a:r>
              <a:rPr lang="zh-CN" altLang="en-US" sz="2800" b="1">
                <a:sym typeface="+mn-ea"/>
              </a:rPr>
              <a:t>1. 事务的含义</a:t>
            </a:r>
            <a:endParaRPr lang="zh-CN" altLang="en-US"/>
          </a:p>
          <a:p>
            <a:pPr marL="0" indent="0">
              <a:buNone/>
            </a:pPr>
            <a:r>
              <a:rPr lang="zh-CN" altLang="en-US"/>
              <a:t>       事务是数据库系统中执行的一个工作单位，是数据库上的一个或多个操作的序列。一个事务可以是一组SQL语句、一条SQL语句或整个程序，一个应用程序可以包括多个事务。</a:t>
            </a:r>
            <a:endParaRPr lang="zh-CN" altLang="en-US"/>
          </a:p>
          <a:p>
            <a:pPr marL="0" indent="0">
              <a:buNone/>
            </a:pPr>
            <a:r>
              <a:rPr lang="zh-CN" altLang="en-US"/>
              <a:t>      在SQL语言中，定义事务的语句有三条：</a:t>
            </a:r>
            <a:endParaRPr lang="zh-CN" altLang="en-US"/>
          </a:p>
          <a:p>
            <a:pPr marL="0" indent="0">
              <a:buNone/>
            </a:pPr>
            <a:r>
              <a:rPr lang="zh-CN" altLang="en-US"/>
              <a:t>            </a:t>
            </a:r>
            <a:r>
              <a:rPr lang="zh-CN" altLang="en-US" b="1">
                <a:solidFill>
                  <a:srgbClr val="FF0000"/>
                </a:solidFill>
              </a:rPr>
              <a:t>  </a:t>
            </a:r>
            <a:r>
              <a:rPr lang="en-US" altLang="zh-CN" b="1">
                <a:solidFill>
                  <a:srgbClr val="FF0000"/>
                </a:solidFill>
              </a:rPr>
              <a:t>B</a:t>
            </a:r>
            <a:r>
              <a:rPr lang="zh-CN" altLang="en-US" b="1">
                <a:solidFill>
                  <a:srgbClr val="FF0000"/>
                </a:solidFill>
              </a:rPr>
              <a:t>EGIN TRANSACTION</a:t>
            </a:r>
            <a:endParaRPr lang="zh-CN" altLang="en-US" b="1">
              <a:solidFill>
                <a:srgbClr val="FF0000"/>
              </a:solidFill>
            </a:endParaRPr>
          </a:p>
          <a:p>
            <a:pPr marL="0" indent="0">
              <a:buNone/>
            </a:pPr>
            <a:r>
              <a:rPr lang="zh-CN" altLang="en-US" b="1">
                <a:solidFill>
                  <a:srgbClr val="FF0000"/>
                </a:solidFill>
              </a:rPr>
              <a:t>               COMMIT</a:t>
            </a:r>
            <a:endParaRPr lang="zh-CN" altLang="en-US" b="1">
              <a:solidFill>
                <a:srgbClr val="FF0000"/>
              </a:solidFill>
            </a:endParaRPr>
          </a:p>
          <a:p>
            <a:pPr marL="0" indent="0">
              <a:buNone/>
            </a:pPr>
            <a:r>
              <a:rPr lang="zh-CN" altLang="en-US" b="1">
                <a:solidFill>
                  <a:srgbClr val="FF0000"/>
                </a:solidFill>
              </a:rPr>
              <a:t>               ROLLEACK</a:t>
            </a:r>
            <a:endParaRPr lang="zh-CN" altLang="en-US" b="1">
              <a:solidFill>
                <a:srgbClr val="FF0000"/>
              </a:solidFill>
            </a:endParaRPr>
          </a:p>
        </p:txBody>
      </p:sp>
    </p:spTree>
    <p:custDataLst>
      <p:tags r:id="rId1"/>
    </p:custData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a:xfrm>
            <a:off x="876300" y="1852295"/>
            <a:ext cx="10440035" cy="4761865"/>
          </a:xfrm>
        </p:spPr>
        <p:txBody>
          <a:bodyPr>
            <a:normAutofit lnSpcReduction="20000"/>
          </a:bodyPr>
          <a:p>
            <a:pPr marL="0" indent="0">
              <a:buNone/>
            </a:pPr>
            <a:r>
              <a:rPr lang="zh-CN" altLang="en-US" sz="2800" b="1"/>
              <a:t>2. 事务的ACID特性</a:t>
            </a:r>
            <a:endParaRPr lang="zh-CN" altLang="en-US"/>
          </a:p>
          <a:p>
            <a:pPr marL="0" indent="0">
              <a:buNone/>
            </a:pPr>
            <a:r>
              <a:rPr lang="zh-CN" altLang="en-US" b="1">
                <a:solidFill>
                  <a:srgbClr val="FF0000"/>
                </a:solidFill>
              </a:rPr>
              <a:t>（1）原子性（Atomicity）</a:t>
            </a:r>
            <a:endParaRPr lang="zh-CN" altLang="en-US"/>
          </a:p>
          <a:p>
            <a:pPr marL="0" indent="0">
              <a:buNone/>
            </a:pPr>
            <a:r>
              <a:rPr lang="zh-CN" altLang="en-US"/>
              <a:t>       事务是数据库的逻辑工作单位，事务中包括的各个操作在事务在执行时，应该遵守“要么不做，要么全做”的原则，即不允许事务部分的完成。即使因为故障而使事务未能完成，它执行的部分操作将要被取消。</a:t>
            </a:r>
            <a:endParaRPr lang="zh-CN" altLang="en-US"/>
          </a:p>
          <a:p>
            <a:pPr marL="0" indent="0">
              <a:buNone/>
            </a:pPr>
            <a:r>
              <a:rPr lang="zh-CN" altLang="en-US" b="1">
                <a:solidFill>
                  <a:srgbClr val="FF0000"/>
                </a:solidFill>
              </a:rPr>
              <a:t>（2）一致性（Consistency)</a:t>
            </a:r>
            <a:endParaRPr lang="zh-CN" altLang="en-US"/>
          </a:p>
          <a:p>
            <a:pPr marL="0" indent="0">
              <a:buNone/>
            </a:pPr>
            <a:r>
              <a:rPr lang="zh-CN" altLang="en-US"/>
              <a:t>       事务对数据库的操作必须使数据库从一个一致状态转变到另一个一致状态。所谓数据库的一致状态是指事务操作后数据库中的数据要满足各种完整性约束要求。</a:t>
            </a:r>
            <a:endParaRPr lang="zh-CN" altLang="en-US"/>
          </a:p>
        </p:txBody>
      </p:sp>
    </p:spTree>
    <p:custDataLst>
      <p:tags r:id="rId1"/>
    </p:custData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b="1">
                <a:solidFill>
                  <a:srgbClr val="FF0000"/>
                </a:solidFill>
              </a:rPr>
              <a:t>（3）隔离性（Isolation)</a:t>
            </a:r>
            <a:endParaRPr lang="zh-CN" altLang="en-US"/>
          </a:p>
          <a:p>
            <a:pPr marL="0" indent="0">
              <a:buNone/>
            </a:pPr>
            <a:r>
              <a:rPr lang="zh-CN" altLang="en-US"/>
              <a:t>       如果多个事务并发地执行，那么应像各个事务独立执行一样，一个事务的执行不能被其他事务干扰。</a:t>
            </a:r>
            <a:endParaRPr lang="zh-CN" altLang="en-US"/>
          </a:p>
          <a:p>
            <a:pPr marL="0" indent="0">
              <a:buNone/>
            </a:pPr>
            <a:r>
              <a:rPr lang="zh-CN" altLang="en-US" b="1">
                <a:solidFill>
                  <a:srgbClr val="FF0000"/>
                </a:solidFill>
              </a:rPr>
              <a:t>（4）持久性（Durability)</a:t>
            </a:r>
            <a:endParaRPr lang="zh-CN" altLang="en-US"/>
          </a:p>
          <a:p>
            <a:pPr marL="0" indent="0">
              <a:buNone/>
            </a:pPr>
            <a:r>
              <a:rPr lang="zh-CN" altLang="en-US"/>
              <a:t>       持久性是指一个事务一旦提交，它对数据库中数据的改变就应该是持久的，即使数据库因故障而受到破坏，DBMS也应该能够恢复。</a:t>
            </a:r>
            <a:endParaRPr lang="zh-CN" altLang="en-US"/>
          </a:p>
        </p:txBody>
      </p:sp>
    </p:spTree>
    <p:custDataLst>
      <p:tags r:id="rId1"/>
    </p:custData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28065"/>
          </a:xfrm>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a:xfrm>
            <a:off x="876300" y="1734185"/>
            <a:ext cx="10440035" cy="4422775"/>
          </a:xfrm>
        </p:spPr>
        <p:txBody>
          <a:bodyPr>
            <a:normAutofit/>
          </a:bodyPr>
          <a:p>
            <a:pPr marL="0" indent="0">
              <a:buNone/>
            </a:pPr>
            <a:r>
              <a:rPr lang="zh-CN" altLang="en-US" sz="3200" b="1"/>
              <a:t>7.3.3 并发操作与数据的不一致性</a:t>
            </a:r>
            <a:endParaRPr lang="zh-CN" altLang="en-US"/>
          </a:p>
          <a:p>
            <a:pPr marL="0" indent="0">
              <a:buNone/>
            </a:pPr>
            <a:r>
              <a:rPr lang="zh-CN" altLang="en-US" b="1"/>
              <a:t>例7.10</a:t>
            </a:r>
            <a:r>
              <a:rPr lang="zh-CN" altLang="en-US"/>
              <a:t> 学生选课操作。学生选课的过程如下：查询该课程的剩余名额；若余额大于0，则执行选课操作（将选课余额减1，并增加一条选课记录）。 若某门课门课剩余名额W=15，这是恰好有甲、乙两名同学要选择课程，如果正常操作，应该是一名同学操作完毕，另一名同学再执行选课操作，两名同学选完课后，剩余名额W=13。</a:t>
            </a:r>
            <a:endParaRPr lang="zh-CN" altLang="en-US"/>
          </a:p>
          <a:p>
            <a:pPr marL="0" indent="0">
              <a:buNone/>
            </a:pPr>
            <a:r>
              <a:rPr lang="zh-CN" altLang="en-US"/>
              <a:t>如果对并发操纵不进行合理的调度，就有可能导致数据库中数据的不一致性。如下所示：</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sz="3200" b="1"/>
              <a:t>7.1.2 安全性控制的一般方法</a:t>
            </a:r>
            <a:endParaRPr lang="zh-CN" altLang="en-US" sz="3200" b="1"/>
          </a:p>
          <a:p>
            <a:pPr marL="0" indent="0">
              <a:buNone/>
            </a:pPr>
            <a:r>
              <a:rPr lang="zh-CN" altLang="en-US" sz="3200" b="1"/>
              <a:t>      </a:t>
            </a:r>
            <a:r>
              <a:rPr lang="zh-CN" altLang="en-US"/>
              <a:t>安全性控制是指要尽可能地杜绝所有可能的数据库非法访问。</a:t>
            </a:r>
            <a:endParaRPr lang="zh-CN" altLang="en-US"/>
          </a:p>
          <a:p>
            <a:pPr marL="0" indent="0">
              <a:buNone/>
            </a:pPr>
            <a:r>
              <a:rPr lang="en-US" altLang="zh-CN" sz="2800" b="1"/>
              <a:t>1. </a:t>
            </a:r>
            <a:r>
              <a:rPr lang="zh-CN" altLang="en-US" sz="2800" b="1"/>
              <a:t>用户标识和鉴别</a:t>
            </a:r>
            <a:endParaRPr lang="zh-CN" altLang="en-US" sz="2800" b="1"/>
          </a:p>
          <a:p>
            <a:pPr marL="0" indent="0">
              <a:buNone/>
            </a:pPr>
            <a:r>
              <a:rPr lang="zh-CN" altLang="en-US"/>
              <a:t>       用户标识和鉴定是系统提供的最外层的安全保护措施，其方法是由系统提供一定的方式由用户标识自己的名字或身份，系统内部记录着所有合法用户的标识，每次用户要求进入系统时，都由系统进行核实，通过鉴定后才提供机器上数据库的使用权。</a:t>
            </a:r>
            <a:endParaRPr lang="zh-CN" altLang="en-US"/>
          </a:p>
        </p:txBody>
      </p:sp>
    </p:spTree>
    <p:custDataLst>
      <p:tags r:id="rId1"/>
    </p:custDataLst>
  </p:cSld>
  <p:clrMapOvr>
    <a:masterClrMapping/>
  </p:clrMapOvr>
  <p:transition>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a:sym typeface="+mn-ea"/>
              </a:rPr>
              <a:t>学生甲在选课终端读出某课程的剩余名额W，设W=15；</a:t>
            </a:r>
            <a:endParaRPr lang="zh-CN" altLang="en-US"/>
          </a:p>
          <a:p>
            <a:pPr marL="0" indent="0">
              <a:buNone/>
            </a:pPr>
            <a:r>
              <a:rPr lang="zh-CN" altLang="en-US">
                <a:sym typeface="+mn-ea"/>
              </a:rPr>
              <a:t>学生乙在选课终端独处同一课程的剩余名额W，也是W=15；</a:t>
            </a:r>
            <a:endParaRPr lang="zh-CN" altLang="en-US"/>
          </a:p>
          <a:p>
            <a:pPr marL="0" indent="0">
              <a:buNone/>
            </a:pPr>
            <a:r>
              <a:rPr lang="zh-CN" altLang="en-US">
                <a:sym typeface="+mn-ea"/>
              </a:rPr>
              <a:t>学生甲选中该课程，修改课程剩余名额W=W-1，于是W=14，将W写入数据库；</a:t>
            </a:r>
            <a:endParaRPr lang="zh-CN" altLang="en-US"/>
          </a:p>
          <a:p>
            <a:pPr marL="0" indent="0">
              <a:buNone/>
            </a:pPr>
            <a:r>
              <a:rPr lang="zh-CN" altLang="en-US">
                <a:sym typeface="+mn-ea"/>
              </a:rPr>
              <a:t>学生乙也选中该课程，修改课程剩余名额W=W-1，于是W=14，将W写入数据库；</a:t>
            </a:r>
            <a:endParaRPr lang="zh-CN" altLang="en-US"/>
          </a:p>
          <a:p>
            <a:pPr marL="0" indent="0">
              <a:buNone/>
            </a:pPr>
            <a:r>
              <a:rPr lang="zh-CN" altLang="en-US">
                <a:sym typeface="+mn-ea"/>
              </a:rPr>
              <a:t>本来剩余名额W=13，但是没有对两名同学的并发操作进行控制，带来了数据不一致性。</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sz="2800" b="1"/>
              <a:t>1.丢失更新（Lost Update）</a:t>
            </a:r>
            <a:endParaRPr lang="zh-CN" altLang="en-US"/>
          </a:p>
          <a:p>
            <a:pPr marL="0" indent="0">
              <a:buNone/>
            </a:pPr>
            <a:r>
              <a:rPr lang="zh-CN" altLang="en-US"/>
              <a:t>       事务T1和T2从数据库读入了同一数据库并各自进行修改，在两个事务都完成了读入数据的操作以后，T1先完成修改操作，并将更新的数据协会数据库，随后T2也完成了修改，并将结果协会数据库，这样就覆盖了T1 的操作结果，导致T1对该数据的修改好像从未发生过。这种情形就成为“丢失修改”。</a:t>
            </a:r>
            <a:endParaRPr lang="zh-CN" altLang="en-US"/>
          </a:p>
        </p:txBody>
      </p:sp>
      <p:pic>
        <p:nvPicPr>
          <p:cNvPr id="4" name="图片 3"/>
          <p:cNvPicPr>
            <a:picLocks noChangeAspect="1"/>
          </p:cNvPicPr>
          <p:nvPr/>
        </p:nvPicPr>
        <p:blipFill>
          <a:blip r:embed="rId1"/>
          <a:stretch>
            <a:fillRect/>
          </a:stretch>
        </p:blipFill>
        <p:spPr>
          <a:xfrm>
            <a:off x="4094480" y="2510155"/>
            <a:ext cx="7387590" cy="4090035"/>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sz="2800" b="1"/>
              <a:t>2. 污读（Dirty Read）</a:t>
            </a:r>
            <a:endParaRPr lang="zh-CN" altLang="en-US"/>
          </a:p>
          <a:p>
            <a:pPr marL="0" indent="0">
              <a:buNone/>
            </a:pPr>
            <a:r>
              <a:rPr lang="zh-CN" altLang="en-US"/>
              <a:t>       事务T1更新了数据R，事务T2读取了更新后的数据R，事务T1由于某种原因被撤销，修改无效，数据R恢复原值，事务T2得到的级据与数指库的内容不一致，这种情况视称为“污读”或“脏读”。</a:t>
            </a:r>
            <a:endParaRPr lang="zh-CN" altLang="en-US"/>
          </a:p>
        </p:txBody>
      </p:sp>
      <p:pic>
        <p:nvPicPr>
          <p:cNvPr id="4" name="图片 3"/>
          <p:cNvPicPr>
            <a:picLocks noChangeAspect="1"/>
          </p:cNvPicPr>
          <p:nvPr/>
        </p:nvPicPr>
        <p:blipFill>
          <a:blip r:embed="rId1"/>
          <a:stretch>
            <a:fillRect/>
          </a:stretch>
        </p:blipFill>
        <p:spPr>
          <a:xfrm>
            <a:off x="4676140" y="2538095"/>
            <a:ext cx="6767830" cy="401701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sz="2800" b="1"/>
              <a:t>3. 不可重复读（Unrepeatable Read）</a:t>
            </a:r>
            <a:endParaRPr lang="zh-CN" altLang="en-US" sz="2800" b="1"/>
          </a:p>
          <a:p>
            <a:pPr marL="0" indent="0">
              <a:buNone/>
            </a:pPr>
            <a:r>
              <a:rPr lang="zh-CN" altLang="en-US"/>
              <a:t>       事务T1按一定条件从数据库读入某些数据，随后事务T2对其进行更新并将更新结果写回数据库，当T1再次按同一条件读入数据时，结果发现已经跟刚才不一样了。可能有的数据的值改变了，也可能有的数据已经删除，还可能增加了某些数据。这种情形就是“不可重复读”。</a:t>
            </a:r>
            <a:endParaRPr lang="zh-CN" altLang="en-US"/>
          </a:p>
        </p:txBody>
      </p:sp>
      <p:pic>
        <p:nvPicPr>
          <p:cNvPr id="4" name="图片 3"/>
          <p:cNvPicPr>
            <a:picLocks noChangeAspect="1"/>
          </p:cNvPicPr>
          <p:nvPr/>
        </p:nvPicPr>
        <p:blipFill>
          <a:blip r:embed="rId1"/>
          <a:stretch>
            <a:fillRect/>
          </a:stretch>
        </p:blipFill>
        <p:spPr>
          <a:xfrm>
            <a:off x="3904615" y="2533015"/>
            <a:ext cx="7726045" cy="400939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sz="3200" b="1"/>
              <a:t>7.3.4 封锁技术</a:t>
            </a:r>
            <a:endParaRPr lang="zh-CN" altLang="en-US" sz="3200" b="1"/>
          </a:p>
          <a:p>
            <a:pPr marL="0" indent="0">
              <a:buNone/>
            </a:pPr>
            <a:r>
              <a:rPr lang="zh-CN" altLang="en-US" sz="2800" b="1"/>
              <a:t>1.封锁</a:t>
            </a:r>
            <a:endParaRPr lang="zh-CN" altLang="en-US" sz="2800" b="1"/>
          </a:p>
          <a:p>
            <a:pPr marL="0" indent="0">
              <a:buNone/>
            </a:pPr>
            <a:r>
              <a:rPr lang="zh-CN" altLang="en-US"/>
              <a:t>       所谓</a:t>
            </a:r>
            <a:r>
              <a:rPr lang="zh-CN" altLang="en-US" b="1">
                <a:solidFill>
                  <a:srgbClr val="FF0000"/>
                </a:solidFill>
              </a:rPr>
              <a:t>封锁</a:t>
            </a:r>
            <a:r>
              <a:rPr lang="zh-CN" altLang="en-US"/>
              <a:t>，指的是某事务在对某数据对象（如关系）进行操作以前，先请求系统对其加锁，成功加锁之后该事物就对该数据对象有了控制权，只有该事物对其进行解锁之后，其他的事务才能更新它。</a:t>
            </a:r>
            <a:endParaRPr lang="zh-CN" altLang="en-US"/>
          </a:p>
          <a:p>
            <a:pPr marL="0" indent="0">
              <a:buNone/>
            </a:pPr>
            <a:r>
              <a:rPr lang="zh-CN" altLang="en-US"/>
              <a:t>       基本的封锁类型（Lock Type）有两种：</a:t>
            </a:r>
            <a:r>
              <a:rPr lang="zh-CN" altLang="en-US" b="1">
                <a:solidFill>
                  <a:srgbClr val="FF0000"/>
                </a:solidFill>
              </a:rPr>
              <a:t>排他锁</a:t>
            </a:r>
            <a:r>
              <a:rPr lang="zh-CN" altLang="en-US"/>
              <a:t>和</a:t>
            </a:r>
            <a:r>
              <a:rPr lang="zh-CN" altLang="en-US" b="1">
                <a:solidFill>
                  <a:srgbClr val="FF0000"/>
                </a:solidFill>
              </a:rPr>
              <a:t>共享锁</a:t>
            </a:r>
            <a:r>
              <a:rPr lang="zh-CN" altLang="en-US"/>
              <a:t>。</a:t>
            </a:r>
            <a:endParaRPr lang="zh-CN" altLang="en-US"/>
          </a:p>
        </p:txBody>
      </p:sp>
    </p:spTree>
    <p:custDataLst>
      <p:tags r:id="rId1"/>
    </p:custData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a:xfrm>
            <a:off x="412115" y="1852295"/>
            <a:ext cx="11272520" cy="4399915"/>
          </a:xfrm>
        </p:spPr>
        <p:txBody>
          <a:bodyPr>
            <a:normAutofit lnSpcReduction="20000"/>
          </a:bodyPr>
          <a:p>
            <a:pPr marL="0" indent="0">
              <a:buNone/>
            </a:pPr>
            <a:r>
              <a:rPr lang="zh-CN" altLang="en-US" b="1">
                <a:solidFill>
                  <a:srgbClr val="FF0000"/>
                </a:solidFill>
              </a:rPr>
              <a:t>（1）排它锁（Exclusive Lock）</a:t>
            </a:r>
            <a:endParaRPr lang="zh-CN" altLang="en-US"/>
          </a:p>
          <a:p>
            <a:pPr marL="0" indent="0">
              <a:buNone/>
            </a:pPr>
            <a:r>
              <a:rPr lang="zh-CN" altLang="en-US"/>
              <a:t>       排它锁又称写锁，简称X锁，其采用的原理是禁止并发操作。当事务T对某个数据对象R实现X封锁后，其他事务要等T解除X封锁以后，才能对R进行封锁。这就保证了其它事务在T释放R上的锁之前，不能再对R进行操作。</a:t>
            </a:r>
            <a:endParaRPr lang="zh-CN" altLang="en-US"/>
          </a:p>
          <a:p>
            <a:pPr marL="0" indent="0">
              <a:buNone/>
            </a:pPr>
            <a:r>
              <a:rPr lang="zh-CN" altLang="en-US" b="1">
                <a:solidFill>
                  <a:srgbClr val="FF0000"/>
                </a:solidFill>
              </a:rPr>
              <a:t>（2）共享锁（Share Lock）</a:t>
            </a:r>
            <a:endParaRPr lang="zh-CN" altLang="en-US"/>
          </a:p>
          <a:p>
            <a:pPr marL="0" indent="0">
              <a:buNone/>
            </a:pPr>
            <a:r>
              <a:rPr lang="zh-CN" altLang="en-US"/>
              <a:t>       共享锁又称读锁，简称S锁，其采用的原理是允许其它用户对同一数据对象进行查询，但不能对该数据对象进行修改。当事务T对某个数据对象R实现S封锁后，其它事务只能对R加S锁，而不能加X锁，直到T释放R上的S锁为止。这就保证了其它事务在T释放R上的S锁之前，只能读取R，而不能再对R作任何修改。</a:t>
            </a:r>
            <a:endParaRPr lang="zh-CN" altLang="en-US"/>
          </a:p>
        </p:txBody>
      </p:sp>
    </p:spTree>
    <p:custDataLst>
      <p:tags r:id="rId1"/>
    </p:custData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pic>
        <p:nvPicPr>
          <p:cNvPr id="4" name="内容占位符 3"/>
          <p:cNvPicPr>
            <a:picLocks noChangeAspect="1"/>
          </p:cNvPicPr>
          <p:nvPr>
            <p:ph idx="1"/>
          </p:nvPr>
        </p:nvPicPr>
        <p:blipFill>
          <a:blip r:embed="rId1"/>
          <a:stretch>
            <a:fillRect/>
          </a:stretch>
        </p:blipFill>
        <p:spPr>
          <a:xfrm>
            <a:off x="1149350" y="2077085"/>
            <a:ext cx="9796780" cy="2865755"/>
          </a:xfrm>
          <a:prstGeom prst="rect">
            <a:avLst/>
          </a:prstGeom>
        </p:spPr>
      </p:pic>
    </p:spTree>
    <p:custDataLst>
      <p:tags r:id="rId2"/>
    </p:custData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a:t>2.封锁协议（Lock Protocol）</a:t>
            </a:r>
            <a:endParaRPr lang="zh-CN" altLang="en-US"/>
          </a:p>
          <a:p>
            <a:pPr marL="0" indent="0">
              <a:buNone/>
            </a:pPr>
            <a:r>
              <a:rPr lang="zh-CN" altLang="en-US"/>
              <a:t>（1）一级封锁协议</a:t>
            </a:r>
            <a:endParaRPr lang="zh-CN" altLang="en-US"/>
          </a:p>
          <a:p>
            <a:pPr marL="0" indent="0">
              <a:buNone/>
            </a:pPr>
            <a:r>
              <a:rPr lang="zh-CN" altLang="en-US"/>
              <a:t>       一级封锁协议的内容是事务T在修改数据对象之前必须对其加X锁，直到事务结束为止。</a:t>
            </a:r>
            <a:endParaRPr lang="zh-CN" altLang="en-US"/>
          </a:p>
          <a:p>
            <a:pPr marL="0" indent="0">
              <a:buNone/>
            </a:pPr>
            <a:r>
              <a:rPr lang="zh-CN" altLang="en-US"/>
              <a:t>       利用一级封锁协议可以解决表7-2中的丢失更新问题。</a:t>
            </a:r>
            <a:endParaRPr lang="zh-CN" altLang="en-US"/>
          </a:p>
        </p:txBody>
      </p:sp>
      <p:pic>
        <p:nvPicPr>
          <p:cNvPr id="4" name="图片 3"/>
          <p:cNvPicPr>
            <a:picLocks noChangeAspect="1"/>
          </p:cNvPicPr>
          <p:nvPr/>
        </p:nvPicPr>
        <p:blipFill>
          <a:blip r:embed="rId1"/>
          <a:stretch>
            <a:fillRect/>
          </a:stretch>
        </p:blipFill>
        <p:spPr>
          <a:xfrm>
            <a:off x="4786630" y="1702435"/>
            <a:ext cx="6676390" cy="480060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a:t>（2）二级封锁协议</a:t>
            </a:r>
            <a:endParaRPr lang="zh-CN" altLang="en-US"/>
          </a:p>
          <a:p>
            <a:pPr marL="0" indent="0">
              <a:buNone/>
            </a:pPr>
            <a:r>
              <a:rPr lang="zh-CN" altLang="en-US"/>
              <a:t>       二级封锁协议的内容是在一级封锁协议的基础上，另外加上事务T在读取数据R之前必须先对其加S锁，读完后释放S锁。</a:t>
            </a:r>
            <a:endParaRPr lang="zh-CN" altLang="en-US"/>
          </a:p>
          <a:p>
            <a:pPr marL="0" indent="0">
              <a:buNone/>
            </a:pPr>
            <a:r>
              <a:rPr lang="zh-CN" altLang="en-US"/>
              <a:t>       利用二级封锁协议可以解决表7-3中的数据“污读”问题。</a:t>
            </a:r>
            <a:endParaRPr lang="zh-CN" altLang="en-US"/>
          </a:p>
        </p:txBody>
      </p:sp>
      <p:pic>
        <p:nvPicPr>
          <p:cNvPr id="4" name="图片 3"/>
          <p:cNvPicPr>
            <a:picLocks noChangeAspect="1"/>
          </p:cNvPicPr>
          <p:nvPr/>
        </p:nvPicPr>
        <p:blipFill>
          <a:blip r:embed="rId1"/>
          <a:stretch>
            <a:fillRect/>
          </a:stretch>
        </p:blipFill>
        <p:spPr>
          <a:xfrm>
            <a:off x="4977765" y="1702435"/>
            <a:ext cx="6338570" cy="4928235"/>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a:t>（3）三级封锁协议</a:t>
            </a:r>
            <a:endParaRPr lang="zh-CN" altLang="en-US"/>
          </a:p>
          <a:p>
            <a:pPr marL="0" indent="0">
              <a:buNone/>
            </a:pPr>
            <a:r>
              <a:rPr lang="zh-CN" altLang="en-US"/>
              <a:t>       三级封锁协议的内容是在一级封锁协议的基础上，另外加上事务T在读取数据R之前必须先对其加S锁，读完后并不释放S锁，而直到事务T结束才释放。前面已经讲过，事务的结束是以COMMIT或ROLLBACK为标识。</a:t>
            </a:r>
            <a:endParaRPr lang="zh-CN" altLang="en-US"/>
          </a:p>
          <a:p>
            <a:pPr marL="0" indent="0">
              <a:buNone/>
            </a:pPr>
            <a:r>
              <a:rPr lang="zh-CN" altLang="en-US"/>
              <a:t>       利用三级封锁协议可以解决表7-4中的不可重读问题。</a:t>
            </a:r>
            <a:endParaRPr lang="zh-CN" altLang="en-US"/>
          </a:p>
        </p:txBody>
      </p:sp>
      <p:pic>
        <p:nvPicPr>
          <p:cNvPr id="4" name="图片 3"/>
          <p:cNvPicPr>
            <a:picLocks noChangeAspect="1"/>
          </p:cNvPicPr>
          <p:nvPr/>
        </p:nvPicPr>
        <p:blipFill>
          <a:blip r:embed="rId1"/>
          <a:stretch>
            <a:fillRect/>
          </a:stretch>
        </p:blipFill>
        <p:spPr>
          <a:xfrm>
            <a:off x="5497830" y="1551940"/>
            <a:ext cx="5087620" cy="492125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852295"/>
            <a:ext cx="10440035" cy="4585335"/>
          </a:xfrm>
        </p:spPr>
        <p:txBody>
          <a:bodyPr>
            <a:normAutofit lnSpcReduction="10000"/>
          </a:bodyPr>
          <a:p>
            <a:pPr marL="0" indent="0">
              <a:buNone/>
            </a:pPr>
            <a:r>
              <a:rPr lang="zh-CN" altLang="en-US"/>
              <a:t>用户标识和鉴定的常用的方法有以下几种：</a:t>
            </a:r>
            <a:endParaRPr lang="zh-CN" altLang="en-US"/>
          </a:p>
          <a:p>
            <a:pPr marL="0" indent="0">
              <a:buNone/>
            </a:pPr>
            <a:r>
              <a:rPr lang="zh-CN" altLang="en-US"/>
              <a:t>（1）单用户名鉴别法</a:t>
            </a:r>
            <a:endParaRPr lang="zh-CN" altLang="en-US"/>
          </a:p>
          <a:p>
            <a:pPr marL="0" indent="0">
              <a:buNone/>
            </a:pPr>
            <a:r>
              <a:rPr lang="zh-CN" altLang="en-US"/>
              <a:t>      用一个用户名或用户标识符来标明用户的身份，系统以此来鉴别用户的合法性。如果正确，则可进入下一步的核实，否则，用户不能使用计算机。</a:t>
            </a:r>
            <a:endParaRPr lang="zh-CN" altLang="en-US"/>
          </a:p>
          <a:p>
            <a:pPr marL="0" indent="0">
              <a:buNone/>
            </a:pPr>
            <a:r>
              <a:rPr lang="zh-CN" altLang="en-US"/>
              <a:t>（2）用户名与口令联合鉴别法</a:t>
            </a:r>
            <a:endParaRPr lang="zh-CN" altLang="en-US"/>
          </a:p>
          <a:p>
            <a:pPr marL="0" indent="0">
              <a:buNone/>
            </a:pPr>
            <a:r>
              <a:rPr lang="zh-CN" altLang="en-US"/>
              <a:t>      系统通过核对口令来判别用户身份的真伪。系统有一张用户口令表，为每个用户保持一个记录，包括用户名和口令两部分数据。用户先输入用户名.然后系统要求用户输人口令。为了保密，用户在终端上输人的口令不显示在屏幕上。系统核对口令以鉴别用户身份。</a:t>
            </a:r>
            <a:endParaRPr lang="zh-CN" altLang="en-US"/>
          </a:p>
        </p:txBody>
      </p:sp>
    </p:spTree>
    <p:custDataLst>
      <p:tags r:id="rId1"/>
    </p:custDataLst>
  </p:cSld>
  <p:clrMapOvr>
    <a:masterClrMapping/>
  </p:clrMapOvr>
  <p:transition>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p:txBody>
          <a:bodyPr/>
          <a:p>
            <a:pPr marL="0" indent="0">
              <a:buNone/>
            </a:pPr>
            <a:r>
              <a:rPr lang="zh-CN" altLang="en-US" sz="2800" b="1"/>
              <a:t>3. 封锁的粒度（Lock Granularity)</a:t>
            </a:r>
            <a:endParaRPr lang="zh-CN" altLang="en-US"/>
          </a:p>
          <a:p>
            <a:pPr marL="0" indent="0">
              <a:buNone/>
            </a:pPr>
            <a:r>
              <a:rPr lang="zh-CN" altLang="en-US"/>
              <a:t>       封锁对象的大小称为</a:t>
            </a:r>
            <a:r>
              <a:rPr lang="zh-CN" altLang="en-US" b="1">
                <a:solidFill>
                  <a:srgbClr val="FF0000"/>
                </a:solidFill>
              </a:rPr>
              <a:t>封锁粒度</a:t>
            </a:r>
            <a:r>
              <a:rPr lang="zh-CN" altLang="en-US"/>
              <a:t>。封锁的对象可以是这样一些逻辑单元：字段、记录、表、数据库等，也可以是这样一些物理单元：页（数据页或索引页）、块等。</a:t>
            </a:r>
            <a:endParaRPr lang="zh-CN" altLang="en-US"/>
          </a:p>
          <a:p>
            <a:pPr marL="0" indent="0">
              <a:buNone/>
            </a:pPr>
            <a:r>
              <a:rPr lang="zh-CN" altLang="en-US"/>
              <a:t>        封锁粒度越小，系统中能够被封锁的对象就越多，并发度越高，但封锁机构就越复杂，系统开销也就越大。相反，封锁粒度越大，系统中能够被封锁的对象就越少，并发度越小，封锁机构就越简单，相应系统开销也就越小。</a:t>
            </a:r>
            <a:endParaRPr lang="zh-CN" altLang="en-US"/>
          </a:p>
        </p:txBody>
      </p:sp>
    </p:spTree>
    <p:custDataLst>
      <p:tags r:id="rId1"/>
    </p:custDataLst>
  </p:cSld>
  <p:clrMapOvr>
    <a:masterClrMapping/>
  </p:clrMapOvr>
  <p:transition>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7.3 数据库的并发控制技术</a:t>
            </a:r>
            <a:endParaRPr lang="zh-CN" altLang="en-US"/>
          </a:p>
        </p:txBody>
      </p:sp>
      <p:sp>
        <p:nvSpPr>
          <p:cNvPr id="3" name="内容占位符 2"/>
          <p:cNvSpPr>
            <a:spLocks noGrp="1"/>
          </p:cNvSpPr>
          <p:nvPr>
            <p:ph idx="1"/>
          </p:nvPr>
        </p:nvSpPr>
        <p:spPr>
          <a:xfrm>
            <a:off x="876300" y="1852295"/>
            <a:ext cx="10440035" cy="4613910"/>
          </a:xfrm>
        </p:spPr>
        <p:txBody>
          <a:bodyPr>
            <a:normAutofit lnSpcReduction="10000"/>
          </a:bodyPr>
          <a:p>
            <a:pPr marL="0" indent="0">
              <a:buNone/>
            </a:pPr>
            <a:r>
              <a:rPr lang="zh-CN" altLang="en-US" sz="3200" b="1"/>
              <a:t>7.3.5 MySQL的并发控制机制</a:t>
            </a:r>
            <a:endParaRPr lang="zh-CN" altLang="en-US"/>
          </a:p>
          <a:p>
            <a:pPr marL="0" indent="0">
              <a:buNone/>
            </a:pPr>
            <a:r>
              <a:rPr lang="zh-CN" altLang="en-US" sz="2800" b="1"/>
              <a:t>1．MySQL中的事务</a:t>
            </a:r>
            <a:endParaRPr lang="zh-CN" altLang="en-US" sz="2800" b="1"/>
          </a:p>
          <a:p>
            <a:pPr marL="0" indent="0">
              <a:buNone/>
            </a:pPr>
            <a:r>
              <a:rPr lang="zh-CN" altLang="en-US" sz="2800" b="1"/>
              <a:t>   </a:t>
            </a:r>
            <a:r>
              <a:rPr lang="zh-CN" altLang="en-US"/>
              <a:t>    MySQL通过SET AUTOCOMMIT、START TRANSATION、COMMIT和ROLLBACK等语句支持本地事务（在给定的客户端连接中）。</a:t>
            </a:r>
            <a:endParaRPr lang="zh-CN" altLang="en-US"/>
          </a:p>
          <a:p>
            <a:pPr marL="0" indent="0">
              <a:buNone/>
            </a:pPr>
            <a:r>
              <a:rPr lang="zh-CN" altLang="en-US" sz="2800" b="1"/>
              <a:t>2．MySQL中的锁</a:t>
            </a:r>
            <a:endParaRPr lang="zh-CN" altLang="en-US"/>
          </a:p>
          <a:p>
            <a:pPr marL="0" indent="0">
              <a:buNone/>
            </a:pPr>
            <a:r>
              <a:rPr lang="en-US" altLang="zh-CN"/>
              <a:t>       MySQL的锁机制比较简单，其最显著的特点是不同的</a:t>
            </a:r>
            <a:r>
              <a:rPr lang="zh-CN" altLang="en-US"/>
              <a:t>存储</a:t>
            </a:r>
            <a:r>
              <a:rPr lang="en-US" altLang="zh-CN"/>
              <a:t>引擎支持不同的锁机制。</a:t>
            </a:r>
            <a:r>
              <a:rPr lang="en-US" altLang="zh-CN" b="1">
                <a:solidFill>
                  <a:srgbClr val="FF0000"/>
                </a:solidFill>
              </a:rPr>
              <a:t>MyISAM</a:t>
            </a:r>
            <a:r>
              <a:rPr lang="en-US" altLang="zh-CN"/>
              <a:t>和</a:t>
            </a:r>
            <a:r>
              <a:rPr lang="en-US" altLang="zh-CN" b="1">
                <a:solidFill>
                  <a:srgbClr val="FF0000"/>
                </a:solidFill>
              </a:rPr>
              <a:t>MEMORY</a:t>
            </a:r>
            <a:r>
              <a:rPr lang="en-US" altLang="zh-CN"/>
              <a:t>存储引擎采用的是</a:t>
            </a:r>
            <a:r>
              <a:rPr lang="en-US" altLang="zh-CN" b="1">
                <a:solidFill>
                  <a:srgbClr val="FF0000"/>
                </a:solidFill>
              </a:rPr>
              <a:t>表级锁</a:t>
            </a:r>
            <a:r>
              <a:rPr lang="en-US" altLang="zh-CN"/>
              <a:t>；</a:t>
            </a:r>
            <a:r>
              <a:rPr lang="en-US" altLang="zh-CN" b="1">
                <a:solidFill>
                  <a:srgbClr val="FF0000"/>
                </a:solidFill>
              </a:rPr>
              <a:t>InnoDB</a:t>
            </a:r>
            <a:r>
              <a:rPr lang="en-US" altLang="zh-CN"/>
              <a:t>存储引擎</a:t>
            </a:r>
            <a:r>
              <a:rPr lang="en-US" altLang="zh-CN" b="1">
                <a:solidFill>
                  <a:srgbClr val="FF0000"/>
                </a:solidFill>
              </a:rPr>
              <a:t>既支持行级锁，也支持表级锁</a:t>
            </a:r>
            <a:r>
              <a:rPr lang="en-US" altLang="zh-CN"/>
              <a:t>，但默认情况下是采用行级锁。</a:t>
            </a:r>
            <a:endParaRPr lang="en-US" altLang="zh-CN"/>
          </a:p>
        </p:txBody>
      </p:sp>
    </p:spTree>
    <p:custDataLst>
      <p:tags r:id="rId1"/>
    </p:custDataLst>
  </p:cSld>
  <p:clrMapOvr>
    <a:masterClrMapping/>
  </p:clrMapOvr>
  <p:transition>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b="1">
              <a:sym typeface="+mn-ea"/>
            </a:endParaRPr>
          </a:p>
        </p:txBody>
      </p:sp>
      <p:sp>
        <p:nvSpPr>
          <p:cNvPr id="3" name="内容占位符 2"/>
          <p:cNvSpPr>
            <a:spLocks noGrp="1"/>
          </p:cNvSpPr>
          <p:nvPr>
            <p:ph idx="1"/>
          </p:nvPr>
        </p:nvSpPr>
        <p:spPr/>
        <p:txBody>
          <a:bodyPr/>
          <a:p>
            <a:pPr marL="0" indent="0">
              <a:buNone/>
            </a:pPr>
            <a:r>
              <a:rPr lang="zh-CN" altLang="en-US" sz="3200" b="1"/>
              <a:t>7.4.1 数据库恢复含义</a:t>
            </a:r>
            <a:endParaRPr lang="zh-CN" altLang="en-US"/>
          </a:p>
          <a:p>
            <a:pPr marL="0" indent="0">
              <a:buNone/>
            </a:pPr>
            <a:r>
              <a:rPr lang="zh-CN" altLang="en-US"/>
              <a:t>       系统必须具有检测故障并把数据从错误状态中恢复到某一正确状态的功能，这就是</a:t>
            </a:r>
            <a:r>
              <a:rPr lang="zh-CN" altLang="en-US" b="1">
                <a:solidFill>
                  <a:srgbClr val="FF0000"/>
                </a:solidFill>
              </a:rPr>
              <a:t>数据库的恢复</a:t>
            </a:r>
            <a:r>
              <a:rPr lang="zh-CN" altLang="en-US"/>
              <a:t>。</a:t>
            </a:r>
            <a:endParaRPr lang="zh-CN" altLang="en-US"/>
          </a:p>
          <a:p>
            <a:pPr marL="0" indent="0">
              <a:buNone/>
            </a:pPr>
            <a:r>
              <a:rPr lang="zh-CN" altLang="en-US"/>
              <a:t>7.4.2 数据库恢复的原理及实现技术</a:t>
            </a:r>
            <a:endParaRPr lang="zh-CN" altLang="en-US"/>
          </a:p>
          <a:p>
            <a:pPr marL="0" indent="0">
              <a:buNone/>
            </a:pPr>
            <a:r>
              <a:rPr lang="zh-CN" altLang="en-US"/>
              <a:t>       数据库恢复的基本原理就是</a:t>
            </a:r>
            <a:r>
              <a:rPr lang="zh-CN" altLang="en-US" b="1">
                <a:solidFill>
                  <a:srgbClr val="FF0000"/>
                </a:solidFill>
              </a:rPr>
              <a:t>数据的“冗余”</a:t>
            </a:r>
            <a:r>
              <a:rPr lang="zh-CN" altLang="en-US"/>
              <a:t>。恢复系统应该提供两种类型的功能：一种是生成冗余数据，即对可能发生的故障做某些准备；另一种是冗余重建，即利用这些冗余数据来恢复数据库。</a:t>
            </a:r>
            <a:endParaRPr lang="zh-CN" altLang="en-US"/>
          </a:p>
        </p:txBody>
      </p:sp>
    </p:spTree>
    <p:custDataLst>
      <p:tags r:id="rId1"/>
    </p:custDataLst>
  </p:cSld>
  <p:clrMapOvr>
    <a:masterClrMapping/>
  </p:clrMapOvr>
  <p:transition>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a:xfrm>
            <a:off x="876300" y="1852295"/>
            <a:ext cx="10440035" cy="4718050"/>
          </a:xfrm>
        </p:spPr>
        <p:txBody>
          <a:bodyPr>
            <a:normAutofit lnSpcReduction="20000"/>
          </a:bodyPr>
          <a:p>
            <a:pPr marL="0" indent="0">
              <a:buNone/>
            </a:pPr>
            <a:r>
              <a:rPr lang="zh-CN" altLang="en-US" sz="2800" b="1"/>
              <a:t>1.登记日志文件（Logging）</a:t>
            </a:r>
            <a:endParaRPr lang="zh-CN" altLang="en-US"/>
          </a:p>
          <a:p>
            <a:pPr marL="0" indent="0">
              <a:buNone/>
            </a:pPr>
            <a:r>
              <a:rPr lang="zh-CN" altLang="en-US"/>
              <a:t>      </a:t>
            </a:r>
            <a:r>
              <a:rPr lang="zh-CN" altLang="en-US" b="1">
                <a:solidFill>
                  <a:srgbClr val="FF0000"/>
                </a:solidFill>
              </a:rPr>
              <a:t> 日志文件</a:t>
            </a:r>
            <a:r>
              <a:rPr lang="zh-CN" altLang="en-US"/>
              <a:t>是用来记录事物对数据库更新操作的文件，对数据库的每次修改都将把被修改项目的旧值和新值写在一个叫做运行日志的文件中，目的是为数据库的恢复保留依据。</a:t>
            </a:r>
            <a:endParaRPr lang="zh-CN" altLang="en-US"/>
          </a:p>
          <a:p>
            <a:pPr marL="0" indent="0">
              <a:buNone/>
            </a:pPr>
            <a:r>
              <a:rPr lang="zh-CN" altLang="en-US"/>
              <a:t>       日志文件分为</a:t>
            </a:r>
            <a:r>
              <a:rPr lang="zh-CN" altLang="en-US" b="1">
                <a:solidFill>
                  <a:srgbClr val="FF0000"/>
                </a:solidFill>
              </a:rPr>
              <a:t>以记录为单位的日志文件</a:t>
            </a:r>
            <a:r>
              <a:rPr lang="zh-CN" altLang="en-US"/>
              <a:t>和</a:t>
            </a:r>
            <a:r>
              <a:rPr lang="zh-CN" altLang="en-US" b="1">
                <a:solidFill>
                  <a:srgbClr val="FF0000"/>
                </a:solidFill>
              </a:rPr>
              <a:t>以数据块为单位的日志文件</a:t>
            </a:r>
            <a:r>
              <a:rPr lang="zh-CN" altLang="en-US"/>
              <a:t>。</a:t>
            </a:r>
            <a:endParaRPr lang="zh-CN" altLang="en-US"/>
          </a:p>
          <a:p>
            <a:pPr marL="0" indent="0">
              <a:buNone/>
            </a:pPr>
            <a:r>
              <a:rPr lang="zh-CN" altLang="en-US"/>
              <a:t>       以记录为单位的日志文件格式和内容包括：</a:t>
            </a:r>
            <a:endParaRPr lang="zh-CN" altLang="en-US"/>
          </a:p>
          <a:p>
            <a:pPr marL="491490" indent="-491490">
              <a:buFont typeface="Wingdings" panose="05000000000000000000" charset="0"/>
              <a:buChar char="u"/>
            </a:pPr>
            <a:r>
              <a:rPr lang="zh-CN" altLang="en-US"/>
              <a:t>更新数据库的事务开始标识（BEGIN TRANSACTION）；</a:t>
            </a:r>
            <a:endParaRPr lang="zh-CN" altLang="en-US"/>
          </a:p>
          <a:p>
            <a:pPr marL="491490" indent="-491490">
              <a:buFont typeface="Wingdings" panose="05000000000000000000" charset="0"/>
              <a:buChar char="u"/>
            </a:pPr>
            <a:r>
              <a:rPr lang="zh-CN" altLang="en-US"/>
              <a:t>更新数据库的事务结束标识（COMMIT或ROLLBACK）；</a:t>
            </a:r>
            <a:endParaRPr lang="zh-CN" altLang="en-US"/>
          </a:p>
          <a:p>
            <a:pPr marL="491490" indent="-491490">
              <a:buFont typeface="Wingdings" panose="05000000000000000000" charset="0"/>
              <a:buChar char="u"/>
            </a:pPr>
            <a:r>
              <a:rPr lang="zh-CN" altLang="en-US"/>
              <a:t>各个事务所有更新操作</a:t>
            </a:r>
            <a:endParaRPr lang="zh-CN" altLang="en-US"/>
          </a:p>
          <a:p>
            <a:pPr>
              <a:buNone/>
            </a:pPr>
            <a:endParaRPr lang="zh-CN" altLang="en-US"/>
          </a:p>
        </p:txBody>
      </p:sp>
    </p:spTree>
    <p:custDataLst>
      <p:tags r:id="rId1"/>
    </p:custDataLst>
  </p:cSld>
  <p:clrMapOvr>
    <a:masterClrMapping/>
  </p:clrMapOvr>
  <p:transition>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en-US" altLang="zh-CN"/>
              <a:t>       </a:t>
            </a:r>
            <a:r>
              <a:rPr lang="zh-CN" altLang="en-US"/>
              <a:t>以数据块为单位的日志文件，每条日志记录的内容包括：</a:t>
            </a:r>
            <a:endParaRPr lang="zh-CN" altLang="en-US"/>
          </a:p>
          <a:p>
            <a:pPr marL="550545" indent="-550545">
              <a:buFont typeface="Wingdings" panose="05000000000000000000" charset="0"/>
              <a:buChar char="u"/>
            </a:pPr>
            <a:r>
              <a:rPr lang="zh-CN" altLang="en-US"/>
              <a:t>事务标识（标明是哪个事务）；</a:t>
            </a:r>
            <a:endParaRPr lang="zh-CN" altLang="en-US"/>
          </a:p>
          <a:p>
            <a:pPr marL="550545" indent="-550545">
              <a:buFont typeface="Wingdings" panose="05000000000000000000" charset="0"/>
              <a:buChar char="u"/>
            </a:pPr>
            <a:r>
              <a:rPr lang="zh-CN" altLang="en-US"/>
              <a:t>被更新的数据块。</a:t>
            </a:r>
            <a:endParaRPr lang="zh-CN" altLang="en-US"/>
          </a:p>
          <a:p>
            <a:pPr marL="0" indent="0">
              <a:buFont typeface="Wingdings" panose="05000000000000000000" charset="0"/>
              <a:buNone/>
            </a:pPr>
            <a:r>
              <a:rPr lang="zh-CN" altLang="en-US"/>
              <a:t>2. 数据转储（Data Dump）</a:t>
            </a:r>
            <a:endParaRPr lang="zh-CN" altLang="en-US"/>
          </a:p>
          <a:p>
            <a:pPr marL="0" indent="0">
              <a:buFont typeface="Wingdings" panose="05000000000000000000" charset="0"/>
              <a:buNone/>
            </a:pPr>
            <a:r>
              <a:rPr lang="zh-CN" altLang="en-US"/>
              <a:t>       所谓</a:t>
            </a:r>
            <a:r>
              <a:rPr lang="zh-CN" altLang="en-US" b="1">
                <a:solidFill>
                  <a:srgbClr val="FF0000"/>
                </a:solidFill>
              </a:rPr>
              <a:t>转储</a:t>
            </a:r>
            <a:r>
              <a:rPr lang="zh-CN" altLang="en-US"/>
              <a:t>是指DBA定期地将整个数据库复制到另一个磁盘上保存起来的过程。转储的数据文本称为</a:t>
            </a:r>
            <a:r>
              <a:rPr lang="zh-CN" altLang="en-US" b="1">
                <a:solidFill>
                  <a:srgbClr val="FF0000"/>
                </a:solidFill>
              </a:rPr>
              <a:t>后备副本</a:t>
            </a:r>
            <a:r>
              <a:rPr lang="zh-CN" altLang="en-US"/>
              <a:t>或</a:t>
            </a:r>
            <a:r>
              <a:rPr lang="zh-CN" altLang="en-US" b="1">
                <a:solidFill>
                  <a:srgbClr val="FF0000"/>
                </a:solidFill>
              </a:rPr>
              <a:t>后缘副本。</a:t>
            </a:r>
            <a:endParaRPr lang="zh-CN" altLang="en-US" b="1">
              <a:solidFill>
                <a:srgbClr val="FF0000"/>
              </a:solidFill>
            </a:endParaRPr>
          </a:p>
          <a:p>
            <a:pPr marL="0" indent="0">
              <a:buFont typeface="Wingdings" panose="05000000000000000000" charset="0"/>
              <a:buNone/>
            </a:pPr>
            <a:r>
              <a:rPr lang="zh-CN" altLang="en-US"/>
              <a:t>       按照转储方式，转储可以分为</a:t>
            </a:r>
            <a:r>
              <a:rPr lang="zh-CN" altLang="en-US" b="1">
                <a:solidFill>
                  <a:srgbClr val="FF0000"/>
                </a:solidFill>
              </a:rPr>
              <a:t>海量转储</a:t>
            </a:r>
            <a:r>
              <a:rPr lang="zh-CN" altLang="en-US"/>
              <a:t>和</a:t>
            </a:r>
            <a:r>
              <a:rPr lang="zh-CN" altLang="en-US" b="1">
                <a:solidFill>
                  <a:srgbClr val="FF0000"/>
                </a:solidFill>
              </a:rPr>
              <a:t>增量转储</a:t>
            </a:r>
            <a:r>
              <a:rPr lang="zh-CN" altLang="en-US"/>
              <a:t>。海量转储是指每次转储全部数据库；增量转储是指每次只转储上次转储后被更新过得数据。</a:t>
            </a:r>
            <a:endParaRPr lang="zh-CN" altLang="en-US"/>
          </a:p>
        </p:txBody>
      </p:sp>
    </p:spTree>
    <p:custDataLst>
      <p:tags r:id="rId1"/>
    </p:custDataLst>
  </p:cSld>
  <p:clrMapOvr>
    <a:masterClrMapping/>
  </p:clrMapOvr>
  <p:transition>
    <p:rand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en-US" altLang="zh-CN"/>
              <a:t>       </a:t>
            </a:r>
            <a:r>
              <a:rPr lang="zh-CN" altLang="en-US"/>
              <a:t>按照转储状态，转储又可分为</a:t>
            </a:r>
            <a:r>
              <a:rPr lang="zh-CN" altLang="en-US" b="1">
                <a:solidFill>
                  <a:srgbClr val="FF0000"/>
                </a:solidFill>
              </a:rPr>
              <a:t>静态转储</a:t>
            </a:r>
            <a:r>
              <a:rPr lang="zh-CN" altLang="en-US"/>
              <a:t>和</a:t>
            </a:r>
            <a:r>
              <a:rPr lang="zh-CN" altLang="en-US" b="1">
                <a:solidFill>
                  <a:srgbClr val="FF0000"/>
                </a:solidFill>
              </a:rPr>
              <a:t>动态转储</a:t>
            </a:r>
            <a:r>
              <a:rPr lang="zh-CN" altLang="en-US"/>
              <a:t>。</a:t>
            </a:r>
            <a:endParaRPr lang="zh-CN" altLang="en-US"/>
          </a:p>
          <a:p>
            <a:pPr marL="0" indent="0">
              <a:buNone/>
            </a:pPr>
            <a:r>
              <a:rPr lang="zh-CN" altLang="en-US"/>
              <a:t>       </a:t>
            </a:r>
            <a:r>
              <a:rPr lang="zh-CN" altLang="en-US" b="1">
                <a:solidFill>
                  <a:srgbClr val="FF0000"/>
                </a:solidFill>
              </a:rPr>
              <a:t>静态转储</a:t>
            </a:r>
            <a:r>
              <a:rPr lang="zh-CN" altLang="en-US"/>
              <a:t>期间不允许有任何数据存取活动，因而需在当前所有用户的事务结束之后进行，新用户事务只有在转储结束之后才能进行；</a:t>
            </a:r>
            <a:endParaRPr lang="zh-CN" altLang="en-US"/>
          </a:p>
          <a:p>
            <a:pPr marL="0" indent="0">
              <a:buNone/>
            </a:pPr>
            <a:r>
              <a:rPr lang="zh-CN" altLang="en-US"/>
              <a:t>     </a:t>
            </a:r>
            <a:r>
              <a:rPr lang="zh-CN" altLang="en-US" b="1">
                <a:solidFill>
                  <a:srgbClr val="FF0000"/>
                </a:solidFill>
              </a:rPr>
              <a:t>  动态转储</a:t>
            </a:r>
            <a:r>
              <a:rPr lang="zh-CN" altLang="en-US"/>
              <a:t>允许转储期间继续运行用户事务，把转储期间各事务对数据库的修改活动登记下来，建立日志文件，备用副本加上日志文件就能把数据库恢复到某一时刻的正确状态。</a:t>
            </a:r>
            <a:endParaRPr lang="zh-CN" altLang="en-US"/>
          </a:p>
        </p:txBody>
      </p:sp>
    </p:spTree>
    <p:custDataLst>
      <p:tags r:id="rId1"/>
    </p:custDataLst>
  </p:cSld>
  <p:clrMapOvr>
    <a:masterClrMapping/>
  </p:clrMapOvr>
  <p:transition>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102360"/>
          </a:xfrm>
        </p:spPr>
        <p:txBody>
          <a:bodyPr/>
          <a:p>
            <a:r>
              <a:rPr lang="zh-CN" altLang="en-US" b="1">
                <a:sym typeface="+mn-ea"/>
              </a:rPr>
              <a:t>7.4 数据库的恢复</a:t>
            </a:r>
            <a:endParaRPr lang="zh-CN" altLang="en-US"/>
          </a:p>
        </p:txBody>
      </p:sp>
      <p:sp>
        <p:nvSpPr>
          <p:cNvPr id="3" name="内容占位符 2"/>
          <p:cNvSpPr>
            <a:spLocks noGrp="1"/>
          </p:cNvSpPr>
          <p:nvPr>
            <p:ph idx="1"/>
          </p:nvPr>
        </p:nvSpPr>
        <p:spPr>
          <a:xfrm>
            <a:off x="876300" y="1543050"/>
            <a:ext cx="10440035" cy="5086350"/>
          </a:xfrm>
        </p:spPr>
        <p:txBody>
          <a:bodyPr>
            <a:normAutofit lnSpcReduction="20000"/>
          </a:bodyPr>
          <a:p>
            <a:pPr marL="0" indent="0">
              <a:buNone/>
            </a:pPr>
            <a:r>
              <a:rPr lang="zh-CN" altLang="en-US"/>
              <a:t>7.4.3 数据库的故障与恢复策略</a:t>
            </a:r>
            <a:endParaRPr lang="zh-CN" altLang="en-US"/>
          </a:p>
          <a:p>
            <a:pPr marL="0" indent="0">
              <a:buNone/>
            </a:pPr>
            <a:r>
              <a:rPr lang="zh-CN" altLang="en-US"/>
              <a:t>1.事务故障恢复</a:t>
            </a:r>
            <a:endParaRPr lang="zh-CN" altLang="en-US"/>
          </a:p>
          <a:p>
            <a:pPr marL="0" indent="0" fontAlgn="auto">
              <a:lnSpc>
                <a:spcPct val="125000"/>
              </a:lnSpc>
              <a:buNone/>
            </a:pPr>
            <a:r>
              <a:rPr lang="zh-CN" altLang="en-US"/>
              <a:t>       事务故障（Transaction Failure）表示由非预期的、不正常的程序所造成的故障。造成程序非正常结束的原因包括输入数据错误、运算溢出、违反储存保护、并行事务发生死锁等。</a:t>
            </a:r>
            <a:endParaRPr lang="zh-CN" altLang="en-US"/>
          </a:p>
          <a:p>
            <a:pPr marL="0" indent="0">
              <a:buNone/>
            </a:pPr>
            <a:r>
              <a:rPr lang="zh-CN" altLang="en-US"/>
              <a:t>2.系统故障恢复</a:t>
            </a:r>
            <a:endParaRPr lang="zh-CN" altLang="en-US"/>
          </a:p>
          <a:p>
            <a:pPr marL="0" indent="0" fontAlgn="auto">
              <a:lnSpc>
                <a:spcPct val="125000"/>
              </a:lnSpc>
              <a:buNone/>
            </a:pPr>
            <a:r>
              <a:rPr lang="zh-CN" altLang="en-US"/>
              <a:t>       系统故障（System Failure）是指系统在运行过程中，由于某种原因，造成系统停止运转，致使所有正在运行的事务都以非正常方式终止，要求系统重新启动。引起系统故障的原因可能有硬件错误（如CPU故障、操作系统）或DBMS代码错误，突然断电等。</a:t>
            </a:r>
            <a:endParaRPr lang="zh-CN" altLang="en-US"/>
          </a:p>
        </p:txBody>
      </p:sp>
    </p:spTree>
    <p:custDataLst>
      <p:tags r:id="rId1"/>
    </p:custDataLst>
  </p:cSld>
  <p:clrMapOvr>
    <a:masterClrMapping/>
  </p:clrMapOvr>
  <p:transition>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04240"/>
          </a:xfrm>
        </p:spPr>
        <p:txBody>
          <a:bodyPr/>
          <a:p>
            <a:r>
              <a:rPr lang="zh-CN" altLang="en-US" b="1">
                <a:sym typeface="+mn-ea"/>
              </a:rPr>
              <a:t>7.4 数据库的恢复</a:t>
            </a:r>
            <a:endParaRPr lang="zh-CN" altLang="en-US"/>
          </a:p>
        </p:txBody>
      </p:sp>
      <p:sp>
        <p:nvSpPr>
          <p:cNvPr id="3" name="内容占位符 2"/>
          <p:cNvSpPr>
            <a:spLocks noGrp="1"/>
          </p:cNvSpPr>
          <p:nvPr>
            <p:ph idx="1"/>
          </p:nvPr>
        </p:nvSpPr>
        <p:spPr>
          <a:xfrm>
            <a:off x="532130" y="1343025"/>
            <a:ext cx="11202670" cy="5053965"/>
          </a:xfrm>
        </p:spPr>
        <p:txBody>
          <a:bodyPr>
            <a:normAutofit lnSpcReduction="20000"/>
          </a:bodyPr>
          <a:p>
            <a:pPr marL="0" indent="0" fontAlgn="auto">
              <a:lnSpc>
                <a:spcPct val="125000"/>
              </a:lnSpc>
              <a:buNone/>
            </a:pPr>
            <a:r>
              <a:rPr lang="en-US" altLang="zh-CN"/>
              <a:t>       </a:t>
            </a:r>
            <a:r>
              <a:rPr lang="zh-CN" altLang="en-US"/>
              <a:t>系统故障的恢复要完成两方面的工作，既要撤销所有未完成的事务，还有重做所有已提交的事务，这样才能将数据库真正恢复到一致状态。具体做法如下：</a:t>
            </a:r>
            <a:endParaRPr lang="zh-CN" altLang="en-US"/>
          </a:p>
          <a:p>
            <a:pPr marL="0" indent="0" fontAlgn="auto">
              <a:lnSpc>
                <a:spcPct val="125000"/>
              </a:lnSpc>
              <a:buNone/>
            </a:pPr>
            <a:r>
              <a:rPr lang="zh-CN" altLang="en-US"/>
              <a:t>（1）正向扫描日志文件，查找尚未提交的事务，将其事务标识记入撤销队列。同时查找已经提交的事务，将其事务标识记入重做队列。</a:t>
            </a:r>
            <a:endParaRPr lang="zh-CN" altLang="en-US"/>
          </a:p>
          <a:p>
            <a:pPr marL="0" indent="0" fontAlgn="auto">
              <a:lnSpc>
                <a:spcPct val="125000"/>
              </a:lnSpc>
              <a:buNone/>
            </a:pPr>
            <a:r>
              <a:rPr lang="zh-CN" altLang="en-US"/>
              <a:t>（2）对撤销队列中的各个事务进行撤销处理。方法同事务故障中所介绍的撤销方法。</a:t>
            </a:r>
            <a:endParaRPr lang="zh-CN" altLang="en-US"/>
          </a:p>
          <a:p>
            <a:pPr marL="0" indent="0" fontAlgn="auto">
              <a:lnSpc>
                <a:spcPct val="125000"/>
              </a:lnSpc>
              <a:buNone/>
            </a:pPr>
            <a:r>
              <a:rPr lang="zh-CN" altLang="en-US"/>
              <a:t>（3）对重做队列中的各个事务进行重做处理。进行重做处理的方法是正向扫描日志文件，按照日志文件中所登记的操作内容，重新执行操作，使数据库恢复到最近某个可用状态。</a:t>
            </a:r>
            <a:endParaRPr lang="zh-CN" altLang="en-US"/>
          </a:p>
        </p:txBody>
      </p:sp>
    </p:spTree>
    <p:custDataLst>
      <p:tags r:id="rId1"/>
    </p:custDataLst>
  </p:cSld>
  <p:clrMapOvr>
    <a:masterClrMapping/>
  </p:clrMapOvr>
  <p:transition>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zh-CN" altLang="en-US" sz="2800" b="1"/>
              <a:t>3. 介质故障恢复</a:t>
            </a:r>
            <a:endParaRPr lang="zh-CN" altLang="en-US"/>
          </a:p>
          <a:p>
            <a:pPr marL="0" indent="0">
              <a:buNone/>
            </a:pPr>
            <a:r>
              <a:rPr lang="zh-CN" altLang="en-US"/>
              <a:t>       </a:t>
            </a:r>
            <a:r>
              <a:rPr lang="zh-CN" altLang="en-US" b="1">
                <a:solidFill>
                  <a:srgbClr val="FF0000"/>
                </a:solidFill>
              </a:rPr>
              <a:t>介质故障（Media Failure）</a:t>
            </a:r>
            <a:r>
              <a:rPr lang="zh-CN" altLang="en-US"/>
              <a:t>是指系统在运行过程中，由于辅助存储器介质受到破坏，使存储在外存中的数据部分或全部丢失。</a:t>
            </a:r>
            <a:endParaRPr lang="zh-CN" altLang="en-US"/>
          </a:p>
          <a:p>
            <a:pPr marL="0" indent="0">
              <a:buNone/>
            </a:pPr>
            <a:r>
              <a:rPr lang="zh-CN" altLang="en-US"/>
              <a:t>介质故障恢复策略如下：</a:t>
            </a:r>
            <a:endParaRPr lang="zh-CN" altLang="en-US"/>
          </a:p>
          <a:p>
            <a:pPr marL="0" indent="0">
              <a:buNone/>
            </a:pPr>
            <a:r>
              <a:rPr lang="zh-CN" altLang="en-US"/>
              <a:t>（1）装入最新的数据库副本，使数据库恢复到最近一次转储时的可用状态。</a:t>
            </a:r>
            <a:endParaRPr lang="zh-CN" altLang="en-US"/>
          </a:p>
          <a:p>
            <a:pPr marL="0" indent="0">
              <a:buNone/>
            </a:pPr>
            <a:r>
              <a:rPr lang="zh-CN" altLang="en-US"/>
              <a:t>（2）装入最新的日志文件副本，根据日志文件中的内容重做已完成的事务。</a:t>
            </a:r>
            <a:endParaRPr lang="zh-CN" altLang="en-US"/>
          </a:p>
        </p:txBody>
      </p:sp>
    </p:spTree>
    <p:custDataLst>
      <p:tags r:id="rId1"/>
    </p:custDataLst>
  </p:cSld>
  <p:clrMapOvr>
    <a:masterClrMapping/>
  </p:clrMapOvr>
  <p:transition>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zh-CN" altLang="en-US" sz="3200" b="1"/>
              <a:t>7.4.4 MySQL数据库的备份和还原</a:t>
            </a:r>
            <a:endParaRPr lang="zh-CN" altLang="en-US"/>
          </a:p>
          <a:p>
            <a:pPr marL="0" indent="0">
              <a:buNone/>
            </a:pPr>
            <a:r>
              <a:rPr lang="zh-CN" altLang="en-US"/>
              <a:t>       MySQL数据库提供了表的锁定和解锁的相关操作，以确保在复制文件期间该文件不会被修改。</a:t>
            </a:r>
            <a:endParaRPr lang="zh-CN" altLang="en-US"/>
          </a:p>
          <a:p>
            <a:pPr marL="0" indent="0">
              <a:buNone/>
            </a:pPr>
            <a:r>
              <a:rPr lang="zh-CN" altLang="en-US"/>
              <a:t>       使用锁定机制备份表的基本步骤为：</a:t>
            </a:r>
            <a:endParaRPr lang="zh-CN" altLang="en-US"/>
          </a:p>
          <a:p>
            <a:pPr marL="0" indent="0">
              <a:buNone/>
            </a:pPr>
            <a:r>
              <a:rPr lang="zh-CN" altLang="en-US"/>
              <a:t>（1）使用LOCK TABLES命令锁定某一表或多个表。</a:t>
            </a:r>
            <a:endParaRPr lang="zh-CN" altLang="en-US"/>
          </a:p>
          <a:p>
            <a:pPr marL="0" indent="0">
              <a:buNone/>
            </a:pPr>
            <a:r>
              <a:rPr lang="zh-CN" altLang="en-US"/>
              <a:t>（2）复制对应的文件。</a:t>
            </a:r>
            <a:endParaRPr lang="zh-CN" altLang="en-US"/>
          </a:p>
          <a:p>
            <a:pPr marL="0" indent="0">
              <a:buNone/>
            </a:pPr>
            <a:r>
              <a:rPr lang="zh-CN" altLang="en-US"/>
              <a:t>（3）使用UNLOCK TABLES解锁已复制完的表。</a:t>
            </a:r>
            <a:endParaRPr lang="zh-CN" altLang="en-US"/>
          </a:p>
        </p:txBody>
      </p:sp>
    </p:spTree>
    <p:custDataLst>
      <p:tags r:id="rId1"/>
    </p:custDataLst>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876300" y="1852295"/>
            <a:ext cx="10440035" cy="4511040"/>
          </a:xfrm>
        </p:spPr>
        <p:txBody>
          <a:bodyPr>
            <a:normAutofit lnSpcReduction="10000"/>
          </a:bodyPr>
          <a:p>
            <a:pPr marL="0" indent="0">
              <a:buNone/>
            </a:pPr>
            <a:r>
              <a:rPr lang="zh-CN" altLang="en-US"/>
              <a:t>（</a:t>
            </a:r>
            <a:r>
              <a:rPr lang="en-US" altLang="zh-CN"/>
              <a:t>3</a:t>
            </a:r>
            <a:r>
              <a:rPr lang="zh-CN" altLang="en-US"/>
              <a:t>）透明公式鉴别法</a:t>
            </a:r>
            <a:endParaRPr lang="zh-CN" altLang="en-US"/>
          </a:p>
          <a:p>
            <a:pPr marL="0" indent="0">
              <a:buNone/>
            </a:pPr>
            <a:r>
              <a:rPr lang="zh-CN" altLang="en-US"/>
              <a:t>      每个用户都预先约定好一个过程或者函数，鉴别用户身份时，系统提供一个随机数，用户根据自己预先约定的计算过程或者函数进行计算，系统根据计算结果辨别用户身份的合法性。</a:t>
            </a:r>
            <a:endParaRPr lang="zh-CN" altLang="en-US"/>
          </a:p>
          <a:p>
            <a:pPr marL="0" indent="0">
              <a:buNone/>
            </a:pPr>
            <a:r>
              <a:rPr lang="zh-CN" altLang="en-US" sz="2800" b="1"/>
              <a:t>2.用户存取权限控制</a:t>
            </a:r>
            <a:endParaRPr lang="zh-CN" altLang="en-US"/>
          </a:p>
          <a:p>
            <a:pPr marL="0" indent="0">
              <a:buNone/>
            </a:pPr>
            <a:r>
              <a:rPr lang="zh-CN" altLang="en-US"/>
              <a:t>      在数据库系统中，每个用户都只能访问他有权存取的数据并执行有权使用的操作。因此，必须预先定义用户的存取权限。对于合法的用户，系统根据其存取权限的定义对其各种操作请求进行控制，确保其合法操作。存取控制机制主要包括以下两个部分：</a:t>
            </a:r>
            <a:endParaRPr lang="zh-CN" altLang="en-US"/>
          </a:p>
        </p:txBody>
      </p:sp>
    </p:spTree>
    <p:custDataLst>
      <p:tags r:id="rId1"/>
    </p:custDataLst>
  </p:cSld>
  <p:clrMapOvr>
    <a:masterClrMapping/>
  </p:clrMapOvr>
  <p:transition>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a:xfrm>
            <a:off x="876300" y="1852295"/>
            <a:ext cx="10748645" cy="4820920"/>
          </a:xfrm>
        </p:spPr>
        <p:txBody>
          <a:bodyPr>
            <a:normAutofit lnSpcReduction="10000"/>
          </a:bodyPr>
          <a:p>
            <a:pPr marL="0" indent="0">
              <a:buNone/>
            </a:pPr>
            <a:r>
              <a:rPr lang="zh-CN" altLang="en-US" sz="2800" b="1"/>
              <a:t>1.表备份</a:t>
            </a:r>
            <a:endParaRPr lang="zh-CN" altLang="en-US"/>
          </a:p>
          <a:p>
            <a:pPr marL="0" indent="0">
              <a:buNone/>
            </a:pPr>
            <a:r>
              <a:rPr lang="zh-CN" altLang="en-US" b="1"/>
              <a:t>（1）SELECT INTO … OUTFILE语句</a:t>
            </a:r>
            <a:endParaRPr lang="zh-CN" altLang="en-US"/>
          </a:p>
          <a:p>
            <a:pPr marL="0" indent="0">
              <a:buNone/>
            </a:pPr>
            <a:r>
              <a:rPr lang="zh-CN" altLang="en-US"/>
              <a:t>       语句格式为：</a:t>
            </a: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r>
              <a:rPr lang="zh-CN" altLang="en-US" b="1">
                <a:solidFill>
                  <a:srgbClr val="FF0000"/>
                </a:solidFill>
              </a:rPr>
              <a:t>注意</a:t>
            </a:r>
            <a:r>
              <a:rPr lang="zh-CN" altLang="en-US"/>
              <a:t>，如果想在服务器主机之外的客户主机上创建结果文件，不能使用此语句。</a:t>
            </a:r>
            <a:endParaRPr lang="zh-CN" altLang="en-US"/>
          </a:p>
          <a:p>
            <a:pPr marL="0" indent="0">
              <a:buNone/>
            </a:pPr>
            <a:endParaRPr lang="zh-CN" altLang="en-US"/>
          </a:p>
        </p:txBody>
      </p:sp>
      <p:sp>
        <p:nvSpPr>
          <p:cNvPr id="4" name="文本框 3"/>
          <p:cNvSpPr txBox="1"/>
          <p:nvPr/>
        </p:nvSpPr>
        <p:spPr>
          <a:xfrm>
            <a:off x="1980565" y="3591560"/>
            <a:ext cx="7773670" cy="16770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SELECT 列名列表</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INTO OUTFILE | DUMPFILE ‘文件名’ 数据选项</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FROM 表名[其它SELECT子句]</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40435"/>
          </a:xfrm>
        </p:spPr>
        <p:txBody>
          <a:bodyPr/>
          <a:p>
            <a:r>
              <a:rPr lang="zh-CN" altLang="en-US" b="1">
                <a:sym typeface="+mn-ea"/>
              </a:rPr>
              <a:t>7.4 数据库的恢复</a:t>
            </a:r>
            <a:endParaRPr lang="zh-CN" altLang="en-US"/>
          </a:p>
        </p:txBody>
      </p:sp>
      <p:sp>
        <p:nvSpPr>
          <p:cNvPr id="3" name="内容占位符 2"/>
          <p:cNvSpPr>
            <a:spLocks noGrp="1"/>
          </p:cNvSpPr>
          <p:nvPr>
            <p:ph idx="1"/>
          </p:nvPr>
        </p:nvSpPr>
        <p:spPr>
          <a:xfrm>
            <a:off x="876300" y="1274445"/>
            <a:ext cx="10440035" cy="5442585"/>
          </a:xfrm>
        </p:spPr>
        <p:txBody>
          <a:bodyPr>
            <a:normAutofit lnSpcReduction="20000"/>
          </a:bodyPr>
          <a:p>
            <a:pPr marL="0" indent="0">
              <a:buNone/>
            </a:pPr>
            <a:r>
              <a:rPr lang="zh-CN" altLang="en-US"/>
              <a:t>例7.11 将Student数据库中，表stu中的所有数据备份，填充到d:\table.txt目录下的table.txt文件中。</a:t>
            </a:r>
            <a:endParaRPr lang="zh-CN" altLang="en-US"/>
          </a:p>
          <a:p>
            <a:pPr marL="0" indent="0">
              <a:buNone/>
            </a:pPr>
            <a:r>
              <a:rPr lang="zh-CN" altLang="en-US"/>
              <a:t>         SELECT * INTO OUTFILE “d:\\table.txt” FROM Student；</a:t>
            </a:r>
            <a:endParaRPr lang="zh-CN" altLang="en-US"/>
          </a:p>
          <a:p>
            <a:pPr marL="0" indent="0">
              <a:buNone/>
            </a:pPr>
            <a:r>
              <a:rPr lang="zh-CN" altLang="en-US"/>
              <a:t>（2）BACKUP TABLE语句</a:t>
            </a:r>
            <a:endParaRPr lang="zh-CN" altLang="en-US"/>
          </a:p>
          <a:p>
            <a:pPr marL="0" indent="0">
              <a:buNone/>
            </a:pPr>
            <a:r>
              <a:rPr lang="zh-CN" altLang="en-US"/>
              <a:t>       语句的格式为：</a:t>
            </a:r>
            <a:endParaRPr lang="zh-CN" altLang="en-US"/>
          </a:p>
          <a:p>
            <a:pPr marL="0" indent="0">
              <a:buNone/>
            </a:pPr>
            <a:endParaRPr lang="zh-CN" altLang="en-US"/>
          </a:p>
          <a:p>
            <a:pPr marL="0" indent="0">
              <a:buNone/>
            </a:pPr>
            <a:endParaRPr lang="zh-CN" altLang="en-US"/>
          </a:p>
          <a:p>
            <a:pPr marL="0" indent="0">
              <a:buNone/>
            </a:pPr>
            <a:r>
              <a:rPr lang="zh-CN" altLang="en-US"/>
              <a:t>（3）LOAD DATA  INFILE语句</a:t>
            </a:r>
            <a:endParaRPr lang="zh-CN" altLang="en-US"/>
          </a:p>
          <a:p>
            <a:pPr marL="0" indent="0">
              <a:buNone/>
            </a:pPr>
            <a:r>
              <a:rPr lang="zh-CN" altLang="en-US"/>
              <a:t>       LOAD DATA INFILE语句用于高速地从一个文本文件中读取航，并装入一个表中。</a:t>
            </a:r>
            <a:endParaRPr lang="zh-CN" altLang="en-US"/>
          </a:p>
          <a:p>
            <a:pPr marL="0" indent="0">
              <a:buNone/>
            </a:pPr>
            <a:endParaRPr lang="zh-CN" altLang="en-US"/>
          </a:p>
        </p:txBody>
      </p:sp>
      <p:sp>
        <p:nvSpPr>
          <p:cNvPr id="4" name="文本框 3"/>
          <p:cNvSpPr txBox="1"/>
          <p:nvPr/>
        </p:nvSpPr>
        <p:spPr>
          <a:xfrm>
            <a:off x="3825875" y="3519170"/>
            <a:ext cx="6518275" cy="953135"/>
          </a:xfrm>
          <a:prstGeom prst="rect">
            <a:avLst/>
          </a:prstGeom>
          <a:solidFill>
            <a:schemeClr val="tx2">
              <a:lumMod val="10000"/>
              <a:lumOff val="90000"/>
            </a:schemeClr>
          </a:solidFill>
          <a:ln>
            <a:solidFill>
              <a:schemeClr val="accent1"/>
            </a:solidFill>
          </a:ln>
        </p:spPr>
        <p:txBody>
          <a:bodyPr wrap="square" rtlCol="0" anchor="t">
            <a:spAutoFit/>
          </a:bodyPr>
          <a:p>
            <a:pPr marL="0" indent="0">
              <a:buNone/>
            </a:pPr>
            <a:r>
              <a:rPr lang="zh-CN" altLang="en-US" sz="2800" b="1">
                <a:solidFill>
                  <a:srgbClr val="FF0000"/>
                </a:solidFill>
                <a:sym typeface="+mn-ea"/>
              </a:rPr>
              <a:t>BACKUP TABLE表名1[，表名2] …</a:t>
            </a:r>
            <a:endParaRPr lang="zh-CN" altLang="en-US" sz="2800" b="1">
              <a:solidFill>
                <a:srgbClr val="FF0000"/>
              </a:solidFill>
            </a:endParaRPr>
          </a:p>
          <a:p>
            <a:pPr marL="0" indent="0">
              <a:buNone/>
            </a:pPr>
            <a:r>
              <a:rPr lang="zh-CN" altLang="en-US" sz="2800" b="1">
                <a:solidFill>
                  <a:srgbClr val="FF0000"/>
                </a:solidFill>
                <a:sym typeface="+mn-ea"/>
              </a:rPr>
              <a:t>TO‘/文件路径/文件名’</a:t>
            </a:r>
            <a:endParaRPr lang="zh-CN" altLang="en-US" sz="2800" b="1">
              <a:solidFill>
                <a:srgbClr val="FF0000"/>
              </a:solidFill>
              <a:sym typeface="+mn-ea"/>
            </a:endParaRPr>
          </a:p>
        </p:txBody>
      </p:sp>
    </p:spTree>
    <p:custDataLst>
      <p:tags r:id="rId1"/>
    </p:custDataLst>
  </p:cSld>
  <p:clrMapOvr>
    <a:masterClrMapping/>
  </p:clrMapOvr>
  <p:transition>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en-US" altLang="zh-CN" sz="2800" b="1"/>
              <a:t>2. </a:t>
            </a:r>
            <a:r>
              <a:rPr lang="zh-CN" altLang="en-US" sz="2800" b="1"/>
              <a:t>自动备份</a:t>
            </a:r>
            <a:endParaRPr lang="zh-CN" altLang="en-US"/>
          </a:p>
          <a:p>
            <a:pPr marL="0" indent="0">
              <a:buNone/>
            </a:pPr>
            <a:r>
              <a:rPr lang="zh-CN" altLang="en-US" b="1"/>
              <a:t>（</a:t>
            </a:r>
            <a:r>
              <a:rPr lang="en-US" altLang="zh-CN" b="1"/>
              <a:t>1</a:t>
            </a:r>
            <a:r>
              <a:rPr lang="zh-CN" altLang="en-US" b="1"/>
              <a:t>）指定恢复时间</a:t>
            </a:r>
            <a:endParaRPr lang="zh-CN" altLang="en-US"/>
          </a:p>
          <a:p>
            <a:pPr marL="0" indent="0">
              <a:buNone/>
            </a:pPr>
            <a:r>
              <a:rPr lang="zh-CN" altLang="en-US"/>
              <a:t>       可以在</a:t>
            </a:r>
            <a:r>
              <a:rPr lang="zh-CN" altLang="en-US" b="1">
                <a:solidFill>
                  <a:srgbClr val="FF0000"/>
                </a:solidFill>
              </a:rPr>
              <a:t>mysqlbinlog</a:t>
            </a:r>
            <a:r>
              <a:rPr lang="zh-CN" altLang="en-US"/>
              <a:t>命令中通过</a:t>
            </a:r>
            <a:r>
              <a:rPr lang="zh-CN" altLang="en-US" b="1">
                <a:solidFill>
                  <a:srgbClr val="FF0000"/>
                </a:solidFill>
              </a:rPr>
              <a:t>--start-date</a:t>
            </a:r>
            <a:r>
              <a:rPr lang="zh-CN" altLang="en-US"/>
              <a:t>和</a:t>
            </a:r>
            <a:r>
              <a:rPr lang="zh-CN" altLang="en-US" b="1">
                <a:solidFill>
                  <a:srgbClr val="FF0000"/>
                </a:solidFill>
              </a:rPr>
              <a:t>--stop-date</a:t>
            </a:r>
            <a:r>
              <a:rPr lang="zh-CN" altLang="en-US"/>
              <a:t>选项指定DATETIME格式的起止时间。</a:t>
            </a:r>
            <a:endParaRPr lang="zh-CN" altLang="en-US"/>
          </a:p>
          <a:p>
            <a:pPr marL="0" indent="0">
              <a:buNone/>
            </a:pPr>
            <a:r>
              <a:rPr lang="zh-CN" altLang="en-US"/>
              <a:t>例7.12 恢复2017年12月31日上午10点10分10秒的数据。</a:t>
            </a:r>
            <a:endParaRPr lang="zh-CN" altLang="en-US"/>
          </a:p>
          <a:p>
            <a:pPr marL="948690" indent="-948690">
              <a:buNone/>
            </a:pPr>
            <a:r>
              <a:rPr lang="zh-CN" altLang="en-US"/>
              <a:t>          mysqlbinlog --stop-date=“2017-12-31                     10:10:10”/var/log/mysql/bin\|mysql -u root -pmypwd；</a:t>
            </a:r>
            <a:endParaRPr lang="zh-CN" altLang="en-US"/>
          </a:p>
        </p:txBody>
      </p:sp>
    </p:spTree>
    <p:custDataLst>
      <p:tags r:id="rId1"/>
    </p:custDataLst>
  </p:cSld>
  <p:clrMapOvr>
    <a:masterClrMapping/>
  </p:clrMapOvr>
  <p:transition>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normAutofit lnSpcReduction="20000"/>
          </a:bodyPr>
          <a:p>
            <a:pPr marL="0" indent="0">
              <a:buNone/>
            </a:pPr>
            <a:r>
              <a:rPr lang="zh-CN" altLang="en-US" b="1">
                <a:sym typeface="+mn-ea"/>
              </a:rPr>
              <a:t>（2）指定恢复位置</a:t>
            </a:r>
            <a:endParaRPr lang="zh-CN" altLang="en-US"/>
          </a:p>
          <a:p>
            <a:pPr marL="0" indent="0">
              <a:buNone/>
            </a:pPr>
            <a:r>
              <a:rPr lang="zh-CN" altLang="en-US"/>
              <a:t>       可以根据系统日志的位置号，来恢复数据，使用</a:t>
            </a:r>
            <a:r>
              <a:rPr lang="zh-CN" altLang="en-US" b="1">
                <a:solidFill>
                  <a:srgbClr val="FF0000"/>
                </a:solidFill>
              </a:rPr>
              <a:t>mysqlbinlog</a:t>
            </a:r>
            <a:r>
              <a:rPr lang="zh-CN" altLang="en-US"/>
              <a:t>的选项</a:t>
            </a:r>
            <a:r>
              <a:rPr lang="zh-CN" altLang="en-US" b="1">
                <a:solidFill>
                  <a:srgbClr val="FF0000"/>
                </a:solidFill>
              </a:rPr>
              <a:t>--start-positon</a:t>
            </a:r>
            <a:r>
              <a:rPr lang="zh-CN" altLang="en-US"/>
              <a:t>和</a:t>
            </a:r>
            <a:r>
              <a:rPr lang="zh-CN" altLang="en-US" b="1">
                <a:solidFill>
                  <a:srgbClr val="FF0000"/>
                </a:solidFill>
              </a:rPr>
              <a:t>--stop-position</a:t>
            </a:r>
            <a:r>
              <a:rPr lang="zh-CN" altLang="en-US"/>
              <a:t>来执行。</a:t>
            </a:r>
            <a:endParaRPr lang="zh-CN" altLang="en-US"/>
          </a:p>
          <a:p>
            <a:pPr marL="0" indent="0">
              <a:buNone/>
            </a:pPr>
            <a:r>
              <a:rPr lang="zh-CN" altLang="en-US"/>
              <a:t>例7.13 查找2017年12月31日上午10:00~10:10的时间范围的位置号。</a:t>
            </a:r>
            <a:endParaRPr lang="zh-CN" altLang="en-US"/>
          </a:p>
          <a:p>
            <a:pPr marL="0" indent="0">
              <a:buNone/>
            </a:pPr>
            <a:r>
              <a:rPr lang="zh-CN" altLang="en-US"/>
              <a:t>          mysqlbinlog </a:t>
            </a:r>
            <a:endParaRPr lang="zh-CN" altLang="en-US"/>
          </a:p>
          <a:p>
            <a:pPr marL="0" indent="0">
              <a:buNone/>
            </a:pPr>
            <a:r>
              <a:rPr lang="zh-CN" altLang="en-US"/>
              <a:t>          --start-date=“2017-12-31 10:00:00” </a:t>
            </a:r>
            <a:endParaRPr lang="zh-CN" altLang="en-US"/>
          </a:p>
          <a:p>
            <a:pPr marL="0" indent="0">
              <a:buNone/>
            </a:pPr>
            <a:r>
              <a:rPr lang="zh-CN" altLang="en-US"/>
              <a:t>          --stop-date=“2017-12-31 10:10:00”\/var/log/mysql/bin</a:t>
            </a:r>
            <a:endParaRPr lang="zh-CN" altLang="en-US"/>
          </a:p>
          <a:p>
            <a:pPr marL="0" indent="0">
              <a:buNone/>
            </a:pPr>
            <a:r>
              <a:rPr lang="zh-CN" altLang="en-US"/>
              <a:t>          &gt; /tmp/mysql_restore.sql</a:t>
            </a:r>
            <a:endParaRPr lang="zh-CN" altLang="en-US"/>
          </a:p>
        </p:txBody>
      </p:sp>
    </p:spTree>
    <p:custDataLst>
      <p:tags r:id="rId1"/>
    </p:custDataLst>
  </p:cSld>
  <p:clrMapOvr>
    <a:masterClrMapping/>
  </p:clrMapOvr>
  <p:transition>
    <p:rand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zh-CN" altLang="en-US" sz="2800" b="1"/>
              <a:t>3.完全备份</a:t>
            </a:r>
            <a:endParaRPr lang="zh-CN" altLang="en-US"/>
          </a:p>
          <a:p>
            <a:pPr marL="0" indent="0">
              <a:buNone/>
            </a:pPr>
            <a:r>
              <a:rPr lang="zh-CN" altLang="en-US"/>
              <a:t>       mysqldump命令备份数据库语法格式如下：</a:t>
            </a:r>
            <a:endParaRPr lang="zh-CN" altLang="en-US"/>
          </a:p>
          <a:p>
            <a:pPr>
              <a:buFont typeface="Wingdings" panose="05000000000000000000" charset="0"/>
              <a:buChar char="u"/>
            </a:pPr>
            <a:r>
              <a:rPr lang="zh-CN" altLang="en-US"/>
              <a:t> 备份一个数据库或一张表，而不提供备份文件的地址</a:t>
            </a:r>
            <a:endParaRPr lang="zh-CN" altLang="en-US"/>
          </a:p>
          <a:p>
            <a:pPr marL="0" indent="0">
              <a:buNone/>
            </a:pPr>
            <a:endParaRPr lang="zh-CN" altLang="en-US"/>
          </a:p>
          <a:p>
            <a:pPr>
              <a:buFont typeface="Wingdings" panose="05000000000000000000" charset="0"/>
              <a:buChar char="u"/>
            </a:pPr>
            <a:r>
              <a:rPr lang="zh-CN" altLang="en-US"/>
              <a:t> 备份一个数据库或一张表，指明备份文件的名称和地址</a:t>
            </a:r>
            <a:endParaRPr lang="zh-CN" altLang="en-US"/>
          </a:p>
          <a:p>
            <a:pPr marL="0" indent="0">
              <a:buNone/>
            </a:pPr>
            <a:endParaRPr lang="zh-CN" altLang="en-US"/>
          </a:p>
        </p:txBody>
      </p:sp>
      <p:sp>
        <p:nvSpPr>
          <p:cNvPr id="4" name="文本框 3"/>
          <p:cNvSpPr txBox="1"/>
          <p:nvPr/>
        </p:nvSpPr>
        <p:spPr>
          <a:xfrm>
            <a:off x="2904490" y="3566795"/>
            <a:ext cx="5510530" cy="460375"/>
          </a:xfrm>
          <a:prstGeom prst="rect">
            <a:avLst/>
          </a:prstGeom>
          <a:solidFill>
            <a:schemeClr val="tx2">
              <a:lumMod val="10000"/>
              <a:lumOff val="90000"/>
            </a:schemeClr>
          </a:solidFill>
          <a:ln>
            <a:solidFill>
              <a:schemeClr val="accent1"/>
            </a:solidFill>
          </a:ln>
        </p:spPr>
        <p:txBody>
          <a:bodyPr wrap="square" rtlCol="0" anchor="t">
            <a:spAutoFit/>
          </a:bodyPr>
          <a:p>
            <a:r>
              <a:rPr lang="zh-CN" altLang="en-US" sz="2400" b="1">
                <a:solidFill>
                  <a:srgbClr val="FF0000"/>
                </a:solidFill>
                <a:latin typeface="微软雅黑" panose="020B0503020204020204" charset="-122"/>
                <a:ea typeface="微软雅黑" panose="020B0503020204020204" charset="-122"/>
                <a:sym typeface="+mn-ea"/>
              </a:rPr>
              <a:t>mysqldump [选项] 数据库名[表名]</a:t>
            </a:r>
            <a:endParaRPr lang="zh-CN" altLang="en-US" sz="2400" b="1">
              <a:solidFill>
                <a:srgbClr val="FF0000"/>
              </a:solidFill>
              <a:latin typeface="微软雅黑" panose="020B0503020204020204" charset="-122"/>
              <a:ea typeface="微软雅黑" panose="020B0503020204020204" charset="-122"/>
              <a:sym typeface="+mn-ea"/>
            </a:endParaRPr>
          </a:p>
        </p:txBody>
      </p:sp>
      <p:sp>
        <p:nvSpPr>
          <p:cNvPr id="5" name="文本框 4"/>
          <p:cNvSpPr txBox="1"/>
          <p:nvPr/>
        </p:nvSpPr>
        <p:spPr>
          <a:xfrm>
            <a:off x="2904490" y="4791075"/>
            <a:ext cx="6019165" cy="11055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mysqldump [选项] 数据库名[表名]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&gt;文件路径（文件名称）</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normAutofit lnSpcReduction="20000"/>
          </a:bodyPr>
          <a:p>
            <a:pPr marL="0" indent="0">
              <a:buNone/>
            </a:pPr>
            <a:r>
              <a:rPr lang="zh-CN" altLang="en-US"/>
              <a:t>例7.14 对Student数据库中的stu表进行别分，使用root用户名，密码为空，不提供备份文件的地址。</a:t>
            </a:r>
            <a:endParaRPr lang="zh-CN" altLang="en-US"/>
          </a:p>
          <a:p>
            <a:pPr marL="0" indent="0">
              <a:buNone/>
            </a:pPr>
            <a:r>
              <a:rPr lang="zh-CN" altLang="en-US"/>
              <a:t>        mysqldump -u root -p Student stu；</a:t>
            </a:r>
            <a:endParaRPr lang="zh-CN" altLang="en-US"/>
          </a:p>
          <a:p>
            <a:pPr>
              <a:buFont typeface="Wingdings" panose="05000000000000000000" charset="0"/>
              <a:buChar char="u"/>
            </a:pPr>
            <a:r>
              <a:rPr lang="zh-CN" altLang="en-US"/>
              <a:t> 同时备份多个数据库</a:t>
            </a: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r>
              <a:rPr lang="zh-CN" altLang="en-US"/>
              <a:t>例7.15 同时备份Student数据库和Teacher数据库。</a:t>
            </a:r>
            <a:endParaRPr lang="zh-CN" altLang="en-US"/>
          </a:p>
          <a:p>
            <a:pPr marL="0" indent="0">
              <a:buNone/>
            </a:pPr>
            <a:r>
              <a:rPr lang="zh-CN" altLang="en-US"/>
              <a:t>            mysqldump -u root -p --databases Student Teacher；</a:t>
            </a:r>
            <a:endParaRPr lang="zh-CN" altLang="en-US"/>
          </a:p>
        </p:txBody>
      </p:sp>
      <p:sp>
        <p:nvSpPr>
          <p:cNvPr id="4" name="文本框 3"/>
          <p:cNvSpPr txBox="1"/>
          <p:nvPr/>
        </p:nvSpPr>
        <p:spPr>
          <a:xfrm>
            <a:off x="1944370" y="3810000"/>
            <a:ext cx="6184900" cy="1105535"/>
          </a:xfrm>
          <a:prstGeom prst="rect">
            <a:avLst/>
          </a:prstGeom>
          <a:solidFill>
            <a:schemeClr val="tx2">
              <a:lumMod val="10000"/>
              <a:lumOff val="90000"/>
            </a:schemeClr>
          </a:solidFill>
          <a:ln>
            <a:solidFill>
              <a:schemeClr val="accent1"/>
            </a:solidFill>
          </a:ln>
        </p:spPr>
        <p:txBody>
          <a:bodyPr wrap="non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mysqldump [选项]</a:t>
            </a:r>
            <a:endParaRPr lang="zh-CN" altLang="en-US" sz="2400" b="1">
              <a:solidFill>
                <a:srgbClr val="FF0000"/>
              </a:solidFill>
              <a:latin typeface="微软雅黑" panose="020B0503020204020204" charset="-122"/>
              <a:ea typeface="微软雅黑" panose="020B0503020204020204" charset="-122"/>
              <a:sym typeface="+mn-ea"/>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--databases 数据库1[数据库2 数据库3 … ]</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a:buFont typeface="Wingdings" panose="05000000000000000000" charset="0"/>
              <a:buChar char="u"/>
            </a:pPr>
            <a:r>
              <a:rPr lang="en-US" altLang="zh-CN"/>
              <a:t> </a:t>
            </a:r>
            <a:r>
              <a:rPr lang="zh-CN" altLang="en-US"/>
              <a:t>备份服务器上所有的数据库</a:t>
            </a:r>
            <a:endParaRPr lang="zh-CN" altLang="en-US"/>
          </a:p>
          <a:p>
            <a:pPr marL="0" indent="0">
              <a:buNone/>
            </a:pPr>
            <a:endParaRPr lang="zh-CN" altLang="en-US"/>
          </a:p>
          <a:p>
            <a:pPr marL="0" indent="0">
              <a:buNone/>
            </a:pPr>
            <a:r>
              <a:rPr lang="zh-CN" altLang="en-US"/>
              <a:t>例7.16 备份当前服务器的所有数据库。</a:t>
            </a:r>
            <a:endParaRPr lang="zh-CN" altLang="en-US"/>
          </a:p>
          <a:p>
            <a:pPr marL="0" indent="0">
              <a:buNone/>
            </a:pPr>
            <a:r>
              <a:rPr lang="zh-CN" altLang="en-US"/>
              <a:t>          mysqldump -u root -p --all -databases；</a:t>
            </a:r>
            <a:endParaRPr lang="zh-CN" altLang="en-US"/>
          </a:p>
          <a:p>
            <a:pPr marL="0" indent="0">
              <a:buNone/>
            </a:pPr>
            <a:r>
              <a:rPr lang="zh-CN" altLang="en-US" sz="2800" b="1"/>
              <a:t>4.文件还原</a:t>
            </a:r>
            <a:endParaRPr lang="zh-CN" altLang="en-US" sz="2800" b="1"/>
          </a:p>
          <a:p>
            <a:pPr marL="0" indent="0">
              <a:buNone/>
            </a:pPr>
            <a:r>
              <a:rPr lang="zh-CN" altLang="en-US"/>
              <a:t>       根据数据库/表所备份的文件来使数据恢复。语法格式如下：</a:t>
            </a:r>
            <a:endParaRPr lang="zh-CN" altLang="en-US"/>
          </a:p>
          <a:p>
            <a:pPr marL="0" indent="0">
              <a:buNone/>
            </a:pPr>
            <a:endParaRPr lang="zh-CN" altLang="en-US"/>
          </a:p>
        </p:txBody>
      </p:sp>
      <p:sp>
        <p:nvSpPr>
          <p:cNvPr id="4" name="文本框 3"/>
          <p:cNvSpPr txBox="1"/>
          <p:nvPr/>
        </p:nvSpPr>
        <p:spPr>
          <a:xfrm>
            <a:off x="2886710" y="2490470"/>
            <a:ext cx="5412740" cy="460375"/>
          </a:xfrm>
          <a:prstGeom prst="rect">
            <a:avLst/>
          </a:prstGeom>
          <a:solidFill>
            <a:schemeClr val="tx2">
              <a:lumMod val="10000"/>
              <a:lumOff val="90000"/>
            </a:schemeClr>
          </a:solidFill>
          <a:ln>
            <a:solidFill>
              <a:schemeClr val="accent1"/>
            </a:solidFill>
          </a:ln>
        </p:spPr>
        <p:txBody>
          <a:bodyPr wrap="none" rtlCol="0" anchor="t">
            <a:spAutoFit/>
          </a:bodyPr>
          <a:p>
            <a:r>
              <a:rPr lang="zh-CN" altLang="en-US" sz="2400" b="1">
                <a:solidFill>
                  <a:srgbClr val="FF0000"/>
                </a:solidFill>
                <a:latin typeface="微软雅黑" panose="020B0503020204020204" charset="-122"/>
                <a:ea typeface="微软雅黑" panose="020B0503020204020204" charset="-122"/>
                <a:sym typeface="+mn-ea"/>
              </a:rPr>
              <a:t>mysqldump [选项] --all -databases</a:t>
            </a:r>
            <a:endParaRPr lang="zh-CN" altLang="en-US" sz="2400" b="1">
              <a:solidFill>
                <a:srgbClr val="FF0000"/>
              </a:solidFill>
              <a:latin typeface="微软雅黑" panose="020B0503020204020204" charset="-122"/>
              <a:ea typeface="微软雅黑" panose="020B0503020204020204" charset="-122"/>
              <a:sym typeface="+mn-ea"/>
            </a:endParaRPr>
          </a:p>
        </p:txBody>
      </p:sp>
      <p:sp>
        <p:nvSpPr>
          <p:cNvPr id="5" name="文本框 4"/>
          <p:cNvSpPr txBox="1"/>
          <p:nvPr/>
        </p:nvSpPr>
        <p:spPr>
          <a:xfrm>
            <a:off x="1876425" y="5417185"/>
            <a:ext cx="8848090" cy="534035"/>
          </a:xfrm>
          <a:prstGeom prst="rect">
            <a:avLst/>
          </a:prstGeom>
          <a:solidFill>
            <a:schemeClr val="tx2">
              <a:lumMod val="10000"/>
              <a:lumOff val="90000"/>
            </a:schemeClr>
          </a:solidFill>
          <a:ln>
            <a:solidFill>
              <a:schemeClr val="accent1"/>
            </a:solidFill>
          </a:ln>
        </p:spPr>
        <p:txBody>
          <a:bodyPr wrap="non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mysqldump -u username -p [dbname] &lt;backupname.sql</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7.4 数据库的恢复</a:t>
            </a:r>
            <a:endParaRPr lang="zh-CN" altLang="en-US"/>
          </a:p>
        </p:txBody>
      </p:sp>
      <p:sp>
        <p:nvSpPr>
          <p:cNvPr id="3" name="内容占位符 2"/>
          <p:cNvSpPr>
            <a:spLocks noGrp="1"/>
          </p:cNvSpPr>
          <p:nvPr>
            <p:ph idx="1"/>
          </p:nvPr>
        </p:nvSpPr>
        <p:spPr/>
        <p:txBody>
          <a:bodyPr/>
          <a:p>
            <a:pPr marL="0" indent="0">
              <a:buNone/>
            </a:pPr>
            <a:r>
              <a:rPr lang="zh-CN" altLang="en-US"/>
              <a:t>例7.17 利用备份文件“t_dept_back.sql”还原数据库Student下的stu表。</a:t>
            </a:r>
            <a:endParaRPr lang="zh-CN" altLang="en-US"/>
          </a:p>
          <a:p>
            <a:pPr marL="0" indent="0">
              <a:buNone/>
            </a:pPr>
            <a:r>
              <a:rPr lang="zh-CN" altLang="en-US"/>
              <a:t>             mysql -u root -p &lt;d:\t_dept_back.sql</a:t>
            </a:r>
            <a:endParaRPr lang="zh-CN" altLang="en-US"/>
          </a:p>
        </p:txBody>
      </p:sp>
    </p:spTree>
    <p:custDataLst>
      <p:tags r:id="rId1"/>
    </p:custDataLst>
  </p:cSld>
  <p:clrMapOvr>
    <a:masterClrMapping/>
  </p:clrMapOvr>
  <p:transition>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7.5 小结</a:t>
            </a:r>
            <a:endParaRPr lang="zh-CN" altLang="en-US" b="1"/>
          </a:p>
        </p:txBody>
      </p:sp>
      <p:sp>
        <p:nvSpPr>
          <p:cNvPr id="3" name="内容占位符 2"/>
          <p:cNvSpPr>
            <a:spLocks noGrp="1"/>
          </p:cNvSpPr>
          <p:nvPr>
            <p:ph idx="1"/>
          </p:nvPr>
        </p:nvSpPr>
        <p:spPr>
          <a:xfrm>
            <a:off x="876300" y="1852295"/>
            <a:ext cx="10440035" cy="4643755"/>
          </a:xfrm>
        </p:spPr>
        <p:txBody>
          <a:bodyPr>
            <a:normAutofit lnSpcReduction="10000"/>
          </a:bodyPr>
          <a:p>
            <a:pPr marL="0" indent="0">
              <a:buNone/>
            </a:pPr>
            <a:r>
              <a:rPr lang="en-US" altLang="zh-CN"/>
              <a:t>       </a:t>
            </a:r>
            <a:r>
              <a:rPr lang="zh-CN" altLang="en-US"/>
              <a:t>本章从安全性控制、完整性控制、并发性控制和数据库恢复四方面讨论了数据库的安全保护功能。</a:t>
            </a:r>
            <a:endParaRPr lang="zh-CN" altLang="en-US"/>
          </a:p>
          <a:p>
            <a:pPr marL="0" indent="0">
              <a:buNone/>
            </a:pPr>
            <a:r>
              <a:rPr lang="zh-CN" altLang="en-US"/>
              <a:t>       数据库的安全性是指保护数据库，以防止因非法使用数据库所造成数据的泄露、更改或破坏。实现数据库系统安全性的方法包括用户标识和坚定、存取控制、视图定义、数据加密和审计等多种。</a:t>
            </a:r>
            <a:endParaRPr lang="zh-CN" altLang="en-US"/>
          </a:p>
          <a:p>
            <a:pPr marL="0" indent="0">
              <a:buNone/>
            </a:pPr>
            <a:r>
              <a:rPr lang="zh-CN" altLang="en-US"/>
              <a:t>       数据的完整性是指保护数据库中数据的正确性、有效性和相容性。</a:t>
            </a:r>
            <a:endParaRPr lang="zh-CN" altLang="en-US"/>
          </a:p>
          <a:p>
            <a:pPr marL="0" indent="0">
              <a:buNone/>
            </a:pPr>
            <a:r>
              <a:rPr lang="zh-CN" altLang="en-US"/>
              <a:t>       并发控制是为了防止多个用户同时存取同一数据，造成数据库的不一致性。事务是数据库的逻辑工作单位，并发操作中只要保证系统中一切事务的原子性、一致性、隔离性和持久性，才能保证数据库处于一致状态。</a:t>
            </a:r>
            <a:endParaRPr lang="zh-CN" altLang="en-US"/>
          </a:p>
        </p:txBody>
      </p:sp>
    </p:spTree>
    <p:custDataLst>
      <p:tags r:id="rId1"/>
    </p:custDataLst>
  </p:cSld>
  <p:clrMapOvr>
    <a:masterClrMapping/>
  </p:clrMapOvr>
  <p:transition>
    <p:rand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7.5 小结</a:t>
            </a:r>
            <a:endParaRPr lang="zh-CN" altLang="en-US"/>
          </a:p>
        </p:txBody>
      </p:sp>
      <p:sp>
        <p:nvSpPr>
          <p:cNvPr id="3" name="内容占位符 2"/>
          <p:cNvSpPr>
            <a:spLocks noGrp="1"/>
          </p:cNvSpPr>
          <p:nvPr>
            <p:ph idx="1"/>
          </p:nvPr>
        </p:nvSpPr>
        <p:spPr/>
        <p:txBody>
          <a:bodyPr/>
          <a:p>
            <a:pPr marL="0" indent="0">
              <a:buNone/>
            </a:pPr>
            <a:r>
              <a:rPr lang="en-US" altLang="zh-CN"/>
              <a:t>       </a:t>
            </a:r>
            <a:r>
              <a:rPr lang="zh-CN" altLang="en-US"/>
              <a:t>并发操作导致的数据库不一致性主要有丢失更新、污读、不可重读三种。实现并发控制的方法主要是封锁技术，基本的封锁类型有共享锁和排它锁两种。</a:t>
            </a:r>
            <a:endParaRPr lang="zh-CN" altLang="en-US"/>
          </a:p>
          <a:p>
            <a:pPr marL="0" indent="0">
              <a:buNone/>
            </a:pPr>
            <a:r>
              <a:rPr lang="zh-CN" altLang="en-US"/>
              <a:t>       数据库的恢复是指系统发生故障后，把数据从错误状态中恢复到某一正确状态的功能。对于事务故障、系统故障和介质故障三种不同类型的故障，DBMS有不同的恢复方法。登记日志文件和数据转储是恢复中常用的技术，恢复的基本原理是利用存储在日志文件和数据库后备副本中的冗余数据来重建数据库。</a:t>
            </a:r>
            <a:endParaRPr lang="zh-CN" altLang="en-US"/>
          </a:p>
        </p:txBody>
      </p:sp>
    </p:spTree>
    <p:custDataLst>
      <p:tags r:id="rId1"/>
    </p:custDataLst>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a:t>（1）定义用户权限</a:t>
            </a:r>
            <a:endParaRPr lang="zh-CN" altLang="en-US"/>
          </a:p>
          <a:p>
            <a:pPr marL="0" indent="0">
              <a:buNone/>
            </a:pPr>
            <a:r>
              <a:rPr lang="zh-CN" altLang="en-US"/>
              <a:t>      </a:t>
            </a:r>
            <a:r>
              <a:rPr lang="zh-CN" altLang="en-US" b="1">
                <a:solidFill>
                  <a:srgbClr val="FF0000"/>
                </a:solidFill>
              </a:rPr>
              <a:t>用户存取权限</a:t>
            </a:r>
            <a:r>
              <a:rPr lang="zh-CN" altLang="en-US"/>
              <a:t>指的是不同的用户对于不同的数据对象允许执行的操作权限，系统将用户存取权限登记在数据字典中。定义用户存取权限称为</a:t>
            </a:r>
            <a:r>
              <a:rPr lang="zh-CN" altLang="en-US" b="1">
                <a:solidFill>
                  <a:srgbClr val="FF0000"/>
                </a:solidFill>
              </a:rPr>
              <a:t>授权(Authorization)</a:t>
            </a:r>
            <a:r>
              <a:rPr lang="zh-CN" altLang="en-US"/>
              <a:t>，存取权限由两个要素组成，</a:t>
            </a:r>
            <a:r>
              <a:rPr lang="zh-CN" altLang="en-US" b="1">
                <a:solidFill>
                  <a:srgbClr val="FF0000"/>
                </a:solidFill>
              </a:rPr>
              <a:t>数据对象</a:t>
            </a:r>
            <a:r>
              <a:rPr lang="zh-CN" altLang="en-US"/>
              <a:t>和</a:t>
            </a:r>
            <a:r>
              <a:rPr lang="zh-CN" altLang="en-US" b="1">
                <a:solidFill>
                  <a:srgbClr val="FF0000"/>
                </a:solidFill>
              </a:rPr>
              <a:t>操作类型</a:t>
            </a:r>
            <a:r>
              <a:rPr lang="zh-CN" altLang="en-US"/>
              <a:t>。</a:t>
            </a:r>
            <a:endParaRPr lang="zh-CN" altLang="en-US"/>
          </a:p>
          <a:p>
            <a:pPr marL="0" indent="0">
              <a:buNone/>
            </a:pPr>
            <a:r>
              <a:rPr lang="zh-CN" altLang="en-US"/>
              <a:t>      在数据库系统中，授权有两种: </a:t>
            </a:r>
            <a:r>
              <a:rPr lang="zh-CN" altLang="en-US" b="1">
                <a:solidFill>
                  <a:srgbClr val="FF0000"/>
                </a:solidFill>
              </a:rPr>
              <a:t>系统权限</a:t>
            </a:r>
            <a:r>
              <a:rPr lang="zh-CN" altLang="en-US"/>
              <a:t>和</a:t>
            </a:r>
            <a:r>
              <a:rPr lang="zh-CN" altLang="en-US" b="1">
                <a:solidFill>
                  <a:srgbClr val="FF0000"/>
                </a:solidFill>
              </a:rPr>
              <a:t>对象权限</a:t>
            </a:r>
            <a:r>
              <a:rPr lang="zh-CN" altLang="en-US"/>
              <a:t>。系统权限是由DBA授予某些数据库用户的，只有得到系统权限才能成为数据库用户，对象权限可以由DBA授予，也可以由数据对象的创建者授予，使数据库用户其有对某些数据对象进行某些操作的权限。</a:t>
            </a:r>
            <a:endParaRPr lang="zh-CN" altLang="en-US"/>
          </a:p>
        </p:txBody>
      </p:sp>
    </p:spTree>
    <p:custDataLst>
      <p:tags r:id="rId1"/>
    </p:custData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a:xfrm>
            <a:off x="677545" y="1852295"/>
            <a:ext cx="10838180" cy="4319905"/>
          </a:xfrm>
        </p:spPr>
        <p:txBody>
          <a:bodyPr/>
          <a:p>
            <a:pPr marL="0" indent="0">
              <a:buNone/>
            </a:pPr>
            <a:r>
              <a:rPr lang="zh-CN" altLang="en-US" b="1"/>
              <a:t>SQL语言中，向用户授权的GRANT语句的一般格式为：</a:t>
            </a: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r>
              <a:rPr lang="zh-CN" altLang="en-US"/>
              <a:t>      其语义为将制定的系统权限或角色授予制定的用户或角色。其中，PUBLIC代表数据库中的全部用户。WITH GRANT OPTION为可选项，制定后则允许被授权用户将制定的系统特权或角色在授予其他用户或角色。</a:t>
            </a:r>
            <a:endParaRPr lang="zh-CN" altLang="en-US"/>
          </a:p>
          <a:p>
            <a:pPr marL="0" indent="0">
              <a:buNone/>
            </a:pPr>
            <a:endParaRPr lang="zh-CN" altLang="en-US" b="1">
              <a:solidFill>
                <a:srgbClr val="FF0000"/>
              </a:solidFill>
            </a:endParaRPr>
          </a:p>
        </p:txBody>
      </p:sp>
      <p:sp>
        <p:nvSpPr>
          <p:cNvPr id="4" name="文本框 3"/>
          <p:cNvSpPr txBox="1"/>
          <p:nvPr/>
        </p:nvSpPr>
        <p:spPr>
          <a:xfrm>
            <a:off x="1870710" y="2767965"/>
            <a:ext cx="8451850" cy="1677035"/>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GRANT &lt;系统权限&gt;|&lt;角色&gt;[, &lt;系统权限&gt;| &lt;角色&gt; ] …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TO &lt;用户&gt;|&lt;角色&gt;[, &lt;用户&gt;|&lt;角色&gt;]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[WITH GRANT OPTION] </a:t>
            </a:r>
            <a:endParaRPr lang="zh-CN" altLang="en-US"/>
          </a:p>
        </p:txBody>
      </p:sp>
    </p:spTree>
    <p:custDataLst>
      <p:tags r:id="rId1"/>
    </p:custData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7.1数据库的安全性</a:t>
            </a:r>
            <a:endParaRPr lang="zh-CN" altLang="en-US"/>
          </a:p>
        </p:txBody>
      </p:sp>
      <p:sp>
        <p:nvSpPr>
          <p:cNvPr id="3" name="内容占位符 2"/>
          <p:cNvSpPr>
            <a:spLocks noGrp="1"/>
          </p:cNvSpPr>
          <p:nvPr>
            <p:ph idx="1"/>
          </p:nvPr>
        </p:nvSpPr>
        <p:spPr/>
        <p:txBody>
          <a:bodyPr/>
          <a:p>
            <a:pPr marL="0" indent="0">
              <a:buNone/>
            </a:pPr>
            <a:r>
              <a:rPr lang="zh-CN" altLang="en-US"/>
              <a:t>例7.1 把创建表的权限授给用户USER1</a:t>
            </a:r>
            <a:endParaRPr lang="zh-CN" altLang="en-US"/>
          </a:p>
          <a:p>
            <a:pPr marL="0" indent="0">
              <a:buNone/>
            </a:pPr>
            <a:r>
              <a:rPr lang="zh-CN" altLang="en-US"/>
              <a:t>          GRANT CREATE TABLE TO USER1</a:t>
            </a:r>
            <a:endParaRPr lang="zh-CN" altLang="en-US"/>
          </a:p>
          <a:p>
            <a:pPr marL="0" indent="0">
              <a:buNone/>
            </a:pPr>
            <a:r>
              <a:rPr lang="zh-CN" altLang="en-US" b="1"/>
              <a:t>SQL语言，向用户授予对象权限的语法格式为：</a:t>
            </a:r>
            <a:endParaRPr lang="zh-CN" altLang="en-US"/>
          </a:p>
          <a:p>
            <a:pPr marL="0" indent="0">
              <a:buNone/>
            </a:pPr>
            <a:endParaRPr lang="zh-CN" altLang="en-US"/>
          </a:p>
        </p:txBody>
      </p:sp>
      <p:sp>
        <p:nvSpPr>
          <p:cNvPr id="4" name="文本框 3"/>
          <p:cNvSpPr txBox="1"/>
          <p:nvPr/>
        </p:nvSpPr>
        <p:spPr>
          <a:xfrm>
            <a:off x="1604645" y="3717290"/>
            <a:ext cx="8982075" cy="2247900"/>
          </a:xfrm>
          <a:prstGeom prst="rect">
            <a:avLst/>
          </a:prstGeom>
          <a:solidFill>
            <a:schemeClr val="tx2">
              <a:lumMod val="10000"/>
              <a:lumOff val="90000"/>
            </a:schemeClr>
          </a:solidFill>
          <a:ln>
            <a:solidFill>
              <a:schemeClr val="accent1"/>
            </a:solidFill>
          </a:ln>
        </p:spPr>
        <p:txBody>
          <a:bodyPr wrap="square" rtlCol="0" anchor="t">
            <a:spAutoFit/>
          </a:bodyPr>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GRANT ALL|&lt;对象权限&gt;[( 列名[, 列名]…) ][, &lt;对象权限&gt;]…</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ON &lt;对象名&gt;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TO &lt;用户&gt;|&lt;角色&gt;| PUBLIC[, &lt;用户&gt;|&lt;角色&gt;] …</a:t>
            </a:r>
            <a:endParaRPr lang="zh-CN" altLang="en-US" b="1">
              <a:solidFill>
                <a:srgbClr val="FF0000"/>
              </a:solidFill>
            </a:endParaRPr>
          </a:p>
          <a:p>
            <a:pPr algn="l">
              <a:lnSpc>
                <a:spcPct val="120000"/>
              </a:lnSpc>
              <a:spcBef>
                <a:spcPts val="1000"/>
              </a:spcBef>
              <a:buFont typeface="Arial" panose="020B0604020202020204" pitchFamily="34" charset="0"/>
            </a:pPr>
            <a:r>
              <a:rPr lang="zh-CN" altLang="en-US" sz="2400" b="1">
                <a:solidFill>
                  <a:srgbClr val="FF0000"/>
                </a:solidFill>
                <a:latin typeface="微软雅黑" panose="020B0503020204020204" charset="-122"/>
                <a:ea typeface="微软雅黑" panose="020B0503020204020204" charset="-122"/>
                <a:sym typeface="+mn-ea"/>
              </a:rPr>
              <a:t>[WITH GRANT OPTION]</a:t>
            </a:r>
            <a:endParaRPr lang="zh-CN" altLang="en-US" sz="2400" b="1">
              <a:solidFill>
                <a:srgbClr val="FF0000"/>
              </a:solidFill>
              <a:latin typeface="微软雅黑" panose="020B0503020204020204" charset="-122"/>
              <a:ea typeface="微软雅黑" panose="020B0503020204020204" charset="-122"/>
              <a:sym typeface="+mn-ea"/>
            </a:endParaRPr>
          </a:p>
        </p:txBody>
      </p:sp>
    </p:spTree>
    <p:custDataLst>
      <p:tags r:id="rId1"/>
    </p:custDataLst>
  </p:cSld>
  <p:clrMapOvr>
    <a:masterClrMapping/>
  </p:clrMapOvr>
  <p:transition>
    <p:random/>
  </p:transition>
</p:sld>
</file>

<file path=ppt/tags/tag1.xml><?xml version="1.0" encoding="utf-8"?>
<p:tagLst xmlns:p="http://schemas.openxmlformats.org/presentationml/2006/main">
  <p:tag name="KSO_WM_TAG_VERSION" val="1.0"/>
  <p:tag name="KSO_WM_TEMPLATE_CATEGORY" val="custom"/>
  <p:tag name="KSO_WM_TEMPLATE_INDEX" val="20187308"/>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6579"/>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4.xml><?xml version="1.0" encoding="utf-8"?>
<p:tagLst xmlns:p="http://schemas.openxmlformats.org/presentationml/2006/main">
  <p:tag name="KSO_WM_BEAUTIFY_FLAG" val="#wm#"/>
  <p:tag name="KSO_WM_TAG_VERSION" val="1.0"/>
  <p:tag name="KSO_WM_TEMPLATE_INDEX" val="20186579"/>
  <p:tag name="KSO_WM_TEMPLATE_CATEGORY" val="custom"/>
  <p:tag name="KSO_WM_TEMPLATE_THUMBS_INDEX" val="1、2、3、4、5、6、7、8、9、10、11、12、13、14、15"/>
  <p:tag name="KSO_WM_TEMPLATE_TOPIC_ID" val="2869567"/>
  <p:tag name="KSO_WM_TEMPLATE_OUTLINE_ID" val="6"/>
  <p:tag name="KSO_WM_TEMPLATE_SCENE_ID" val="1"/>
  <p:tag name="KSO_WM_TEMPLATE_JOB_ID" val="6"/>
  <p:tag name="KSO_WM_TEMPLATE_TOPIC_DEFAULT" val="0"/>
  <p:tag name="KSO_WM_TEMPLATE_SUBCATEGORY" val="0"/>
</p:tagLst>
</file>

<file path=ppt/tags/tag105.xml><?xml version="1.0" encoding="utf-8"?>
<p:tagLst xmlns:p="http://schemas.openxmlformats.org/presentationml/2006/main">
  <p:tag name="KSO_WM_TEMPLATE_CATEGORY" val="custom"/>
  <p:tag name="KSO_WM_TEMPLATE_INDEX" val="20186579"/>
  <p:tag name="KSO_WM_TAG_VERSION" val="1.0"/>
  <p:tag name="KSO_WM_UNIT_TYPE" val="a"/>
  <p:tag name="KSO_WM_UNIT_INDEX" val="1"/>
  <p:tag name="KSO_WM_UNIT_ID" val="custom20186579_1*a*1"/>
  <p:tag name="KSO_WM_UNIT_LAYERLEVEL" val="1"/>
  <p:tag name="KSO_WM_UNIT_VALUE" val="22"/>
  <p:tag name="KSO_WM_UNIT_ISCONTENTSTITLE" val="0"/>
  <p:tag name="KSO_WM_UNIT_HIGHLIGHT" val="0"/>
  <p:tag name="KSO_WM_UNIT_COMPATIBLE" val="0"/>
  <p:tag name="KSO_WM_BEAUTIFY_FLAG" val="#wm#"/>
  <p:tag name="KSO_WM_UNIT_PRESET_TEXT" val="单击此处添加标题"/>
  <p:tag name="KSO_WM_UNIT_DIAGRAM_ISNUMVISUAL" val="0"/>
  <p:tag name="KSO_WM_UNIT_DIAGRAM_ISREFERUNIT" val="0"/>
  <p:tag name="KSO_WM_UNIT_NOCLEAR" val="0"/>
</p:tagLst>
</file>

<file path=ppt/tags/tag106.xml><?xml version="1.0" encoding="utf-8"?>
<p:tagLst xmlns:p="http://schemas.openxmlformats.org/presentationml/2006/main">
  <p:tag name="KSO_WM_TEMPLATE_CATEGORY" val="custom"/>
  <p:tag name="KSO_WM_TEMPLATE_INDEX" val="20186579"/>
  <p:tag name="KSO_WM_TAG_VERSION" val="1.0"/>
  <p:tag name="KSO_WM_SLIDE_ID" val="custom20186579_1"/>
  <p:tag name="KSO_WM_SLIDE_INDEX" val="1"/>
  <p:tag name="KSO_WM_SLIDE_ITEM_CNT" val="0"/>
  <p:tag name="KSO_WM_SLIDE_LAYOUT" val="a_b"/>
  <p:tag name="KSO_WM_SLIDE_LAYOUT_CNT" val="1_3"/>
  <p:tag name="KSO_WM_SLIDE_TYPE" val="title"/>
  <p:tag name="KSO_WM_SLIDE_SUBTYPE" val="pureTxt"/>
  <p:tag name="KSO_WM_TEMPLATE_THUMBS_INDEX" val="1、2、3、4、5、6、7、8、9、10、11、12、13、14、15"/>
  <p:tag name="KSO_WM_BEAUTIFY_FLAG" val="#wm#"/>
  <p:tag name="KSO_WM_TEMPLATE_TOPIC_ID" val="2869567"/>
  <p:tag name="KSO_WM_TEMPLATE_OUTLINE_ID" val="6"/>
  <p:tag name="KSO_WM_TEMPLATE_SCENE_ID" val="1"/>
  <p:tag name="KSO_WM_TEMPLATE_JOB_ID" val="6"/>
  <p:tag name="KSO_WM_TEMPLATE_TOPIC_DEFAULT" val="0"/>
  <p:tag name="KSO_WM_SLIDE_COVER_HASPICTURE" val="2"/>
  <p:tag name="KSO_WM_TEMPLATE_SUBCATEGORY" val="0"/>
  <p:tag name="KSO_WM_SLIDE_MODEL_TYPE" val="cover"/>
</p:tagLst>
</file>

<file path=ppt/tags/tag107.xml><?xml version="1.0" encoding="utf-8"?>
<p:tagLst xmlns:p="http://schemas.openxmlformats.org/presentationml/2006/main">
  <p:tag name="KSO_WM_BEAUTIFY_FLAG" val="#wm#"/>
  <p:tag name="KSO_WM_TEMPLATE_CATEGORY" val="custom"/>
  <p:tag name="KSO_WM_TEMPLATE_INDEX" val="20186579"/>
</p:tagLst>
</file>

<file path=ppt/tags/tag108.xml><?xml version="1.0" encoding="utf-8"?>
<p:tagLst xmlns:p="http://schemas.openxmlformats.org/presentationml/2006/main">
  <p:tag name="KSO_WM_BEAUTIFY_FLAG" val="#wm#"/>
  <p:tag name="KSO_WM_TEMPLATE_CATEGORY" val="custom"/>
  <p:tag name="KSO_WM_TEMPLATE_INDEX" val="20186579"/>
</p:tagLst>
</file>

<file path=ppt/tags/tag109.xml><?xml version="1.0" encoding="utf-8"?>
<p:tagLst xmlns:p="http://schemas.openxmlformats.org/presentationml/2006/main">
  <p:tag name="KSO_WM_BEAUTIFY_FLAG" val="#wm#"/>
  <p:tag name="KSO_WM_TEMPLATE_CATEGORY" val="custom"/>
  <p:tag name="KSO_WM_TEMPLATE_INDEX" val="20186579"/>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186579"/>
</p:tagLst>
</file>

<file path=ppt/tags/tag111.xml><?xml version="1.0" encoding="utf-8"?>
<p:tagLst xmlns:p="http://schemas.openxmlformats.org/presentationml/2006/main">
  <p:tag name="KSO_WM_BEAUTIFY_FLAG" val="#wm#"/>
  <p:tag name="KSO_WM_TEMPLATE_CATEGORY" val="custom"/>
  <p:tag name="KSO_WM_TEMPLATE_INDEX" val="20186579"/>
</p:tagLst>
</file>

<file path=ppt/tags/tag112.xml><?xml version="1.0" encoding="utf-8"?>
<p:tagLst xmlns:p="http://schemas.openxmlformats.org/presentationml/2006/main">
  <p:tag name="KSO_WM_BEAUTIFY_FLAG" val="#wm#"/>
  <p:tag name="KSO_WM_TEMPLATE_CATEGORY" val="custom"/>
  <p:tag name="KSO_WM_TEMPLATE_INDEX" val="20186579"/>
</p:tagLst>
</file>

<file path=ppt/tags/tag113.xml><?xml version="1.0" encoding="utf-8"?>
<p:tagLst xmlns:p="http://schemas.openxmlformats.org/presentationml/2006/main">
  <p:tag name="KSO_WM_BEAUTIFY_FLAG" val="#wm#"/>
  <p:tag name="KSO_WM_TEMPLATE_CATEGORY" val="custom"/>
  <p:tag name="KSO_WM_TEMPLATE_INDEX" val="20186579"/>
</p:tagLst>
</file>

<file path=ppt/tags/tag114.xml><?xml version="1.0" encoding="utf-8"?>
<p:tagLst xmlns:p="http://schemas.openxmlformats.org/presentationml/2006/main">
  <p:tag name="KSO_WM_BEAUTIFY_FLAG" val="#wm#"/>
  <p:tag name="KSO_WM_TEMPLATE_CATEGORY" val="custom"/>
  <p:tag name="KSO_WM_TEMPLATE_INDEX" val="20186579"/>
</p:tagLst>
</file>

<file path=ppt/tags/tag115.xml><?xml version="1.0" encoding="utf-8"?>
<p:tagLst xmlns:p="http://schemas.openxmlformats.org/presentationml/2006/main">
  <p:tag name="KSO_WM_BEAUTIFY_FLAG" val="#wm#"/>
  <p:tag name="KSO_WM_TEMPLATE_CATEGORY" val="custom"/>
  <p:tag name="KSO_WM_TEMPLATE_INDEX" val="20186579"/>
</p:tagLst>
</file>

<file path=ppt/tags/tag116.xml><?xml version="1.0" encoding="utf-8"?>
<p:tagLst xmlns:p="http://schemas.openxmlformats.org/presentationml/2006/main">
  <p:tag name="KSO_WM_BEAUTIFY_FLAG" val="#wm#"/>
  <p:tag name="KSO_WM_TEMPLATE_CATEGORY" val="custom"/>
  <p:tag name="KSO_WM_TEMPLATE_INDEX" val="20186579"/>
</p:tagLst>
</file>

<file path=ppt/tags/tag117.xml><?xml version="1.0" encoding="utf-8"?>
<p:tagLst xmlns:p="http://schemas.openxmlformats.org/presentationml/2006/main">
  <p:tag name="KSO_WM_BEAUTIFY_FLAG" val="#wm#"/>
  <p:tag name="KSO_WM_TEMPLATE_CATEGORY" val="custom"/>
  <p:tag name="KSO_WM_TEMPLATE_INDEX" val="20186579"/>
</p:tagLst>
</file>

<file path=ppt/tags/tag118.xml><?xml version="1.0" encoding="utf-8"?>
<p:tagLst xmlns:p="http://schemas.openxmlformats.org/presentationml/2006/main">
  <p:tag name="KSO_WM_BEAUTIFY_FLAG" val="#wm#"/>
  <p:tag name="KSO_WM_TEMPLATE_CATEGORY" val="custom"/>
  <p:tag name="KSO_WM_TEMPLATE_INDEX" val="20186579"/>
</p:tagLst>
</file>

<file path=ppt/tags/tag119.xml><?xml version="1.0" encoding="utf-8"?>
<p:tagLst xmlns:p="http://schemas.openxmlformats.org/presentationml/2006/main">
  <p:tag name="KSO_WM_BEAUTIFY_FLAG" val="#wm#"/>
  <p:tag name="KSO_WM_TEMPLATE_CATEGORY" val="custom"/>
  <p:tag name="KSO_WM_TEMPLATE_INDEX" val="20186579"/>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186579"/>
</p:tagLst>
</file>

<file path=ppt/tags/tag121.xml><?xml version="1.0" encoding="utf-8"?>
<p:tagLst xmlns:p="http://schemas.openxmlformats.org/presentationml/2006/main">
  <p:tag name="KSO_WM_BEAUTIFY_FLAG" val="#wm#"/>
  <p:tag name="KSO_WM_TEMPLATE_CATEGORY" val="custom"/>
  <p:tag name="KSO_WM_TEMPLATE_INDEX" val="20186579"/>
</p:tagLst>
</file>

<file path=ppt/tags/tag122.xml><?xml version="1.0" encoding="utf-8"?>
<p:tagLst xmlns:p="http://schemas.openxmlformats.org/presentationml/2006/main">
  <p:tag name="KSO_WM_BEAUTIFY_FLAG" val="#wm#"/>
  <p:tag name="KSO_WM_TEMPLATE_CATEGORY" val="custom"/>
  <p:tag name="KSO_WM_TEMPLATE_INDEX" val="20186579"/>
</p:tagLst>
</file>

<file path=ppt/tags/tag123.xml><?xml version="1.0" encoding="utf-8"?>
<p:tagLst xmlns:p="http://schemas.openxmlformats.org/presentationml/2006/main">
  <p:tag name="KSO_WM_BEAUTIFY_FLAG" val="#wm#"/>
  <p:tag name="KSO_WM_TEMPLATE_CATEGORY" val="custom"/>
  <p:tag name="KSO_WM_TEMPLATE_INDEX" val="20186579"/>
</p:tagLst>
</file>

<file path=ppt/tags/tag124.xml><?xml version="1.0" encoding="utf-8"?>
<p:tagLst xmlns:p="http://schemas.openxmlformats.org/presentationml/2006/main">
  <p:tag name="KSO_WM_BEAUTIFY_FLAG" val="#wm#"/>
  <p:tag name="KSO_WM_TEMPLATE_CATEGORY" val="custom"/>
  <p:tag name="KSO_WM_TEMPLATE_INDEX" val="20186579"/>
</p:tagLst>
</file>

<file path=ppt/tags/tag125.xml><?xml version="1.0" encoding="utf-8"?>
<p:tagLst xmlns:p="http://schemas.openxmlformats.org/presentationml/2006/main">
  <p:tag name="KSO_WM_BEAUTIFY_FLAG" val="#wm#"/>
  <p:tag name="KSO_WM_TEMPLATE_CATEGORY" val="custom"/>
  <p:tag name="KSO_WM_TEMPLATE_INDEX" val="20186579"/>
</p:tagLst>
</file>

<file path=ppt/tags/tag126.xml><?xml version="1.0" encoding="utf-8"?>
<p:tagLst xmlns:p="http://schemas.openxmlformats.org/presentationml/2006/main">
  <p:tag name="KSO_WM_BEAUTIFY_FLAG" val="#wm#"/>
  <p:tag name="KSO_WM_TEMPLATE_CATEGORY" val="custom"/>
  <p:tag name="KSO_WM_TEMPLATE_INDEX" val="20186579"/>
</p:tagLst>
</file>

<file path=ppt/tags/tag127.xml><?xml version="1.0" encoding="utf-8"?>
<p:tagLst xmlns:p="http://schemas.openxmlformats.org/presentationml/2006/main">
  <p:tag name="KSO_WM_BEAUTIFY_FLAG" val="#wm#"/>
  <p:tag name="KSO_WM_TEMPLATE_CATEGORY" val="custom"/>
  <p:tag name="KSO_WM_TEMPLATE_INDEX" val="20186579"/>
</p:tagLst>
</file>

<file path=ppt/tags/tag128.xml><?xml version="1.0" encoding="utf-8"?>
<p:tagLst xmlns:p="http://schemas.openxmlformats.org/presentationml/2006/main">
  <p:tag name="KSO_WM_BEAUTIFY_FLAG" val="#wm#"/>
  <p:tag name="KSO_WM_TEMPLATE_CATEGORY" val="custom"/>
  <p:tag name="KSO_WM_TEMPLATE_INDEX" val="20186579"/>
</p:tagLst>
</file>

<file path=ppt/tags/tag129.xml><?xml version="1.0" encoding="utf-8"?>
<p:tagLst xmlns:p="http://schemas.openxmlformats.org/presentationml/2006/main">
  <p:tag name="KSO_WM_BEAUTIFY_FLAG" val="#wm#"/>
  <p:tag name="KSO_WM_TEMPLATE_CATEGORY" val="custom"/>
  <p:tag name="KSO_WM_TEMPLATE_INDEX" val="20186579"/>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186579"/>
</p:tagLst>
</file>

<file path=ppt/tags/tag131.xml><?xml version="1.0" encoding="utf-8"?>
<p:tagLst xmlns:p="http://schemas.openxmlformats.org/presentationml/2006/main">
  <p:tag name="KSO_WM_BEAUTIFY_FLAG" val="#wm#"/>
  <p:tag name="KSO_WM_TEMPLATE_CATEGORY" val="custom"/>
  <p:tag name="KSO_WM_TEMPLATE_INDEX" val="20186579"/>
</p:tagLst>
</file>

<file path=ppt/tags/tag132.xml><?xml version="1.0" encoding="utf-8"?>
<p:tagLst xmlns:p="http://schemas.openxmlformats.org/presentationml/2006/main">
  <p:tag name="KSO_WM_BEAUTIFY_FLAG" val="#wm#"/>
  <p:tag name="KSO_WM_TEMPLATE_CATEGORY" val="custom"/>
  <p:tag name="KSO_WM_TEMPLATE_INDEX" val="20186579"/>
</p:tagLst>
</file>

<file path=ppt/tags/tag133.xml><?xml version="1.0" encoding="utf-8"?>
<p:tagLst xmlns:p="http://schemas.openxmlformats.org/presentationml/2006/main">
  <p:tag name="KSO_WM_BEAUTIFY_FLAG" val="#wm#"/>
  <p:tag name="KSO_WM_TEMPLATE_CATEGORY" val="custom"/>
  <p:tag name="KSO_WM_TEMPLATE_INDEX" val="20186579"/>
</p:tagLst>
</file>

<file path=ppt/tags/tag134.xml><?xml version="1.0" encoding="utf-8"?>
<p:tagLst xmlns:p="http://schemas.openxmlformats.org/presentationml/2006/main">
  <p:tag name="KSO_WM_BEAUTIFY_FLAG" val="#wm#"/>
  <p:tag name="KSO_WM_TEMPLATE_CATEGORY" val="custom"/>
  <p:tag name="KSO_WM_TEMPLATE_INDEX" val="20186579"/>
</p:tagLst>
</file>

<file path=ppt/tags/tag135.xml><?xml version="1.0" encoding="utf-8"?>
<p:tagLst xmlns:p="http://schemas.openxmlformats.org/presentationml/2006/main">
  <p:tag name="KSO_WM_BEAUTIFY_FLAG" val="#wm#"/>
  <p:tag name="KSO_WM_TEMPLATE_CATEGORY" val="custom"/>
  <p:tag name="KSO_WM_TEMPLATE_INDEX" val="20186579"/>
</p:tagLst>
</file>

<file path=ppt/tags/tag136.xml><?xml version="1.0" encoding="utf-8"?>
<p:tagLst xmlns:p="http://schemas.openxmlformats.org/presentationml/2006/main">
  <p:tag name="KSO_WM_BEAUTIFY_FLAG" val="#wm#"/>
  <p:tag name="KSO_WM_TEMPLATE_CATEGORY" val="custom"/>
  <p:tag name="KSO_WM_TEMPLATE_INDEX" val="20186579"/>
</p:tagLst>
</file>

<file path=ppt/tags/tag137.xml><?xml version="1.0" encoding="utf-8"?>
<p:tagLst xmlns:p="http://schemas.openxmlformats.org/presentationml/2006/main">
  <p:tag name="KSO_WM_BEAUTIFY_FLAG" val="#wm#"/>
  <p:tag name="KSO_WM_TEMPLATE_CATEGORY" val="custom"/>
  <p:tag name="KSO_WM_TEMPLATE_INDEX" val="20186579"/>
</p:tagLst>
</file>

<file path=ppt/tags/tag138.xml><?xml version="1.0" encoding="utf-8"?>
<p:tagLst xmlns:p="http://schemas.openxmlformats.org/presentationml/2006/main">
  <p:tag name="KSO_WM_BEAUTIFY_FLAG" val="#wm#"/>
  <p:tag name="KSO_WM_TEMPLATE_CATEGORY" val="custom"/>
  <p:tag name="KSO_WM_TEMPLATE_INDEX" val="20186579"/>
</p:tagLst>
</file>

<file path=ppt/tags/tag139.xml><?xml version="1.0" encoding="utf-8"?>
<p:tagLst xmlns:p="http://schemas.openxmlformats.org/presentationml/2006/main">
  <p:tag name="KSO_WM_BEAUTIFY_FLAG" val="#wm#"/>
  <p:tag name="KSO_WM_TEMPLATE_CATEGORY" val="custom"/>
  <p:tag name="KSO_WM_TEMPLATE_INDEX" val="20186579"/>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186579"/>
</p:tagLst>
</file>

<file path=ppt/tags/tag141.xml><?xml version="1.0" encoding="utf-8"?>
<p:tagLst xmlns:p="http://schemas.openxmlformats.org/presentationml/2006/main">
  <p:tag name="KSO_WM_BEAUTIFY_FLAG" val="#wm#"/>
  <p:tag name="KSO_WM_TEMPLATE_CATEGORY" val="custom"/>
  <p:tag name="KSO_WM_TEMPLATE_INDEX" val="20186579"/>
</p:tagLst>
</file>

<file path=ppt/tags/tag142.xml><?xml version="1.0" encoding="utf-8"?>
<p:tagLst xmlns:p="http://schemas.openxmlformats.org/presentationml/2006/main">
  <p:tag name="KSO_WM_BEAUTIFY_FLAG" val="#wm#"/>
  <p:tag name="KSO_WM_TEMPLATE_CATEGORY" val="custom"/>
  <p:tag name="KSO_WM_TEMPLATE_INDEX" val="20186579"/>
</p:tagLst>
</file>

<file path=ppt/tags/tag143.xml><?xml version="1.0" encoding="utf-8"?>
<p:tagLst xmlns:p="http://schemas.openxmlformats.org/presentationml/2006/main">
  <p:tag name="KSO_WM_BEAUTIFY_FLAG" val="#wm#"/>
  <p:tag name="KSO_WM_TEMPLATE_CATEGORY" val="custom"/>
  <p:tag name="KSO_WM_TEMPLATE_INDEX" val="20186579"/>
</p:tagLst>
</file>

<file path=ppt/tags/tag144.xml><?xml version="1.0" encoding="utf-8"?>
<p:tagLst xmlns:p="http://schemas.openxmlformats.org/presentationml/2006/main">
  <p:tag name="KSO_WM_BEAUTIFY_FLAG" val="#wm#"/>
  <p:tag name="KSO_WM_TEMPLATE_CATEGORY" val="custom"/>
  <p:tag name="KSO_WM_TEMPLATE_INDEX" val="20186579"/>
</p:tagLst>
</file>

<file path=ppt/tags/tag145.xml><?xml version="1.0" encoding="utf-8"?>
<p:tagLst xmlns:p="http://schemas.openxmlformats.org/presentationml/2006/main">
  <p:tag name="KSO_WM_BEAUTIFY_FLAG" val="#wm#"/>
  <p:tag name="KSO_WM_TEMPLATE_CATEGORY" val="custom"/>
  <p:tag name="KSO_WM_TEMPLATE_INDEX" val="20186579"/>
</p:tagLst>
</file>

<file path=ppt/tags/tag146.xml><?xml version="1.0" encoding="utf-8"?>
<p:tagLst xmlns:p="http://schemas.openxmlformats.org/presentationml/2006/main">
  <p:tag name="KSO_WM_BEAUTIFY_FLAG" val="#wm#"/>
  <p:tag name="KSO_WM_TEMPLATE_CATEGORY" val="custom"/>
  <p:tag name="KSO_WM_TEMPLATE_INDEX" val="20186579"/>
</p:tagLst>
</file>

<file path=ppt/tags/tag147.xml><?xml version="1.0" encoding="utf-8"?>
<p:tagLst xmlns:p="http://schemas.openxmlformats.org/presentationml/2006/main">
  <p:tag name="KSO_WM_BEAUTIFY_FLAG" val="#wm#"/>
  <p:tag name="KSO_WM_TEMPLATE_CATEGORY" val="custom"/>
  <p:tag name="KSO_WM_TEMPLATE_INDEX" val="20186579"/>
</p:tagLst>
</file>

<file path=ppt/tags/tag148.xml><?xml version="1.0" encoding="utf-8"?>
<p:tagLst xmlns:p="http://schemas.openxmlformats.org/presentationml/2006/main">
  <p:tag name="KSO_WM_BEAUTIFY_FLAG" val="#wm#"/>
  <p:tag name="KSO_WM_TEMPLATE_CATEGORY" val="custom"/>
  <p:tag name="KSO_WM_TEMPLATE_INDEX" val="20186579"/>
</p:tagLst>
</file>

<file path=ppt/tags/tag149.xml><?xml version="1.0" encoding="utf-8"?>
<p:tagLst xmlns:p="http://schemas.openxmlformats.org/presentationml/2006/main">
  <p:tag name="KSO_WM_BEAUTIFY_FLAG" val="#wm#"/>
  <p:tag name="KSO_WM_TEMPLATE_CATEGORY" val="custom"/>
  <p:tag name="KSO_WM_TEMPLATE_INDEX" val="20186579"/>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186579"/>
</p:tagLst>
</file>

<file path=ppt/tags/tag151.xml><?xml version="1.0" encoding="utf-8"?>
<p:tagLst xmlns:p="http://schemas.openxmlformats.org/presentationml/2006/main">
  <p:tag name="KSO_WM_BEAUTIFY_FLAG" val="#wm#"/>
  <p:tag name="KSO_WM_TEMPLATE_CATEGORY" val="custom"/>
  <p:tag name="KSO_WM_TEMPLATE_INDEX" val="20186579"/>
</p:tagLst>
</file>

<file path=ppt/tags/tag152.xml><?xml version="1.0" encoding="utf-8"?>
<p:tagLst xmlns:p="http://schemas.openxmlformats.org/presentationml/2006/main">
  <p:tag name="KSO_WM_BEAUTIFY_FLAG" val="#wm#"/>
  <p:tag name="KSO_WM_TEMPLATE_CATEGORY" val="custom"/>
  <p:tag name="KSO_WM_TEMPLATE_INDEX" val="20186579"/>
</p:tagLst>
</file>

<file path=ppt/tags/tag153.xml><?xml version="1.0" encoding="utf-8"?>
<p:tagLst xmlns:p="http://schemas.openxmlformats.org/presentationml/2006/main">
  <p:tag name="KSO_WM_BEAUTIFY_FLAG" val="#wm#"/>
  <p:tag name="KSO_WM_TEMPLATE_CATEGORY" val="custom"/>
  <p:tag name="KSO_WM_TEMPLATE_INDEX" val="20186579"/>
</p:tagLst>
</file>

<file path=ppt/tags/tag154.xml><?xml version="1.0" encoding="utf-8"?>
<p:tagLst xmlns:p="http://schemas.openxmlformats.org/presentationml/2006/main">
  <p:tag name="KSO_WM_BEAUTIFY_FLAG" val="#wm#"/>
  <p:tag name="KSO_WM_TEMPLATE_CATEGORY" val="custom"/>
  <p:tag name="KSO_WM_TEMPLATE_INDEX" val="20186579"/>
</p:tagLst>
</file>

<file path=ppt/tags/tag155.xml><?xml version="1.0" encoding="utf-8"?>
<p:tagLst xmlns:p="http://schemas.openxmlformats.org/presentationml/2006/main">
  <p:tag name="KSO_WM_BEAUTIFY_FLAG" val="#wm#"/>
  <p:tag name="KSO_WM_TEMPLATE_CATEGORY" val="custom"/>
  <p:tag name="KSO_WM_TEMPLATE_INDEX" val="20186579"/>
</p:tagLst>
</file>

<file path=ppt/tags/tag156.xml><?xml version="1.0" encoding="utf-8"?>
<p:tagLst xmlns:p="http://schemas.openxmlformats.org/presentationml/2006/main">
  <p:tag name="KSO_WM_BEAUTIFY_FLAG" val="#wm#"/>
  <p:tag name="KSO_WM_TEMPLATE_CATEGORY" val="custom"/>
  <p:tag name="KSO_WM_TEMPLATE_INDEX" val="20186579"/>
</p:tagLst>
</file>

<file path=ppt/tags/tag157.xml><?xml version="1.0" encoding="utf-8"?>
<p:tagLst xmlns:p="http://schemas.openxmlformats.org/presentationml/2006/main">
  <p:tag name="KSO_WM_BEAUTIFY_FLAG" val="#wm#"/>
  <p:tag name="KSO_WM_TEMPLATE_CATEGORY" val="custom"/>
  <p:tag name="KSO_WM_TEMPLATE_INDEX" val="20186579"/>
</p:tagLst>
</file>

<file path=ppt/tags/tag158.xml><?xml version="1.0" encoding="utf-8"?>
<p:tagLst xmlns:p="http://schemas.openxmlformats.org/presentationml/2006/main">
  <p:tag name="KSO_WM_BEAUTIFY_FLAG" val="#wm#"/>
  <p:tag name="KSO_WM_TEMPLATE_CATEGORY" val="custom"/>
  <p:tag name="KSO_WM_TEMPLATE_INDEX" val="20186579"/>
</p:tagLst>
</file>

<file path=ppt/tags/tag159.xml><?xml version="1.0" encoding="utf-8"?>
<p:tagLst xmlns:p="http://schemas.openxmlformats.org/presentationml/2006/main">
  <p:tag name="KSO_WM_BEAUTIFY_FLAG" val="#wm#"/>
  <p:tag name="KSO_WM_TEMPLATE_CATEGORY" val="custom"/>
  <p:tag name="KSO_WM_TEMPLATE_INDEX" val="20186579"/>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186579"/>
</p:tagLst>
</file>

<file path=ppt/tags/tag161.xml><?xml version="1.0" encoding="utf-8"?>
<p:tagLst xmlns:p="http://schemas.openxmlformats.org/presentationml/2006/main">
  <p:tag name="KSO_WM_BEAUTIFY_FLAG" val="#wm#"/>
  <p:tag name="KSO_WM_TEMPLATE_CATEGORY" val="custom"/>
  <p:tag name="KSO_WM_TEMPLATE_INDEX" val="20186579"/>
</p:tagLst>
</file>

<file path=ppt/tags/tag162.xml><?xml version="1.0" encoding="utf-8"?>
<p:tagLst xmlns:p="http://schemas.openxmlformats.org/presentationml/2006/main">
  <p:tag name="KSO_WM_BEAUTIFY_FLAG" val="#wm#"/>
  <p:tag name="KSO_WM_TEMPLATE_CATEGORY" val="custom"/>
  <p:tag name="KSO_WM_TEMPLATE_INDEX" val="20186579"/>
</p:tagLst>
</file>

<file path=ppt/tags/tag163.xml><?xml version="1.0" encoding="utf-8"?>
<p:tagLst xmlns:p="http://schemas.openxmlformats.org/presentationml/2006/main">
  <p:tag name="KSO_WM_BEAUTIFY_FLAG" val="#wm#"/>
  <p:tag name="KSO_WM_TEMPLATE_CATEGORY" val="custom"/>
  <p:tag name="KSO_WM_TEMPLATE_INDEX" val="20186579"/>
</p:tagLst>
</file>

<file path=ppt/tags/tag164.xml><?xml version="1.0" encoding="utf-8"?>
<p:tagLst xmlns:p="http://schemas.openxmlformats.org/presentationml/2006/main">
  <p:tag name="KSO_WM_BEAUTIFY_FLAG" val="#wm#"/>
  <p:tag name="KSO_WM_TEMPLATE_CATEGORY" val="custom"/>
  <p:tag name="KSO_WM_TEMPLATE_INDEX" val="20186579"/>
</p:tagLst>
</file>

<file path=ppt/tags/tag165.xml><?xml version="1.0" encoding="utf-8"?>
<p:tagLst xmlns:p="http://schemas.openxmlformats.org/presentationml/2006/main">
  <p:tag name="KSO_WM_BEAUTIFY_FLAG" val="#wm#"/>
  <p:tag name="KSO_WM_TEMPLATE_CATEGORY" val="custom"/>
  <p:tag name="KSO_WM_TEMPLATE_INDEX" val="20186579"/>
</p:tagLst>
</file>

<file path=ppt/tags/tag166.xml><?xml version="1.0" encoding="utf-8"?>
<p:tagLst xmlns:p="http://schemas.openxmlformats.org/presentationml/2006/main">
  <p:tag name="KSO_WM_BEAUTIFY_FLAG" val="#wm#"/>
  <p:tag name="KSO_WM_TEMPLATE_CATEGORY" val="custom"/>
  <p:tag name="KSO_WM_TEMPLATE_INDEX" val="20186579"/>
</p:tagLst>
</file>

<file path=ppt/tags/tag167.xml><?xml version="1.0" encoding="utf-8"?>
<p:tagLst xmlns:p="http://schemas.openxmlformats.org/presentationml/2006/main">
  <p:tag name="KSO_WM_BEAUTIFY_FLAG" val="#wm#"/>
  <p:tag name="KSO_WM_TEMPLATE_CATEGORY" val="custom"/>
  <p:tag name="KSO_WM_TEMPLATE_INDEX" val="20186579"/>
</p:tagLst>
</file>

<file path=ppt/tags/tag168.xml><?xml version="1.0" encoding="utf-8"?>
<p:tagLst xmlns:p="http://schemas.openxmlformats.org/presentationml/2006/main">
  <p:tag name="KSO_WM_BEAUTIFY_FLAG" val="#wm#"/>
  <p:tag name="KSO_WM_TEMPLATE_CATEGORY" val="custom"/>
  <p:tag name="KSO_WM_TEMPLATE_INDEX" val="20186579"/>
</p:tagLst>
</file>

<file path=ppt/tags/tag169.xml><?xml version="1.0" encoding="utf-8"?>
<p:tagLst xmlns:p="http://schemas.openxmlformats.org/presentationml/2006/main">
  <p:tag name="KSO_WM_BEAUTIFY_FLAG" val="#wm#"/>
  <p:tag name="KSO_WM_TEMPLATE_CATEGORY" val="custom"/>
  <p:tag name="KSO_WM_TEMPLATE_INDEX" val="20186579"/>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186579"/>
</p:tagLst>
</file>

<file path=ppt/tags/tag171.xml><?xml version="1.0" encoding="utf-8"?>
<p:tagLst xmlns:p="http://schemas.openxmlformats.org/presentationml/2006/main">
  <p:tag name="KSO_WM_BEAUTIFY_FLAG" val="#wm#"/>
  <p:tag name="KSO_WM_TEMPLATE_CATEGORY" val="custom"/>
  <p:tag name="KSO_WM_TEMPLATE_INDEX" val="20186579"/>
</p:tagLst>
</file>

<file path=ppt/tags/tag172.xml><?xml version="1.0" encoding="utf-8"?>
<p:tagLst xmlns:p="http://schemas.openxmlformats.org/presentationml/2006/main">
  <p:tag name="KSO_WM_BEAUTIFY_FLAG" val="#wm#"/>
  <p:tag name="KSO_WM_TEMPLATE_CATEGORY" val="custom"/>
  <p:tag name="KSO_WM_TEMPLATE_INDEX" val="20186579"/>
</p:tagLst>
</file>

<file path=ppt/tags/tag173.xml><?xml version="1.0" encoding="utf-8"?>
<p:tagLst xmlns:p="http://schemas.openxmlformats.org/presentationml/2006/main">
  <p:tag name="KSO_WM_BEAUTIFY_FLAG" val="#wm#"/>
  <p:tag name="KSO_WM_TEMPLATE_CATEGORY" val="custom"/>
  <p:tag name="KSO_WM_TEMPLATE_INDEX" val="20186579"/>
</p:tagLst>
</file>

<file path=ppt/tags/tag174.xml><?xml version="1.0" encoding="utf-8"?>
<p:tagLst xmlns:p="http://schemas.openxmlformats.org/presentationml/2006/main">
  <p:tag name="KSO_WM_BEAUTIFY_FLAG" val="#wm#"/>
  <p:tag name="KSO_WM_TEMPLATE_CATEGORY" val="custom"/>
  <p:tag name="KSO_WM_TEMPLATE_INDEX" val="20186579"/>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p="http://schemas.openxmlformats.org/presentationml/2006/main">
  <p:tag name="KSO_WM_TAG_VERSION" val="1.0"/>
  <p:tag name="KSO_WM_TEMPLATE_CATEGORY" val="custom"/>
  <p:tag name="KSO_WM_TEMPLATE_INDEX" val="20187308"/>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xml><?xml version="1.0" encoding="utf-8"?>
<p:tagLst xmlns:p="http://schemas.openxmlformats.org/presentationml/2006/main">
  <p:tag name="KSO_WM_TAG_VERSION" val="1.0"/>
  <p:tag name="KSO_WM_BEAUTIFY_FLAG" val="#wm#"/>
  <p:tag name="KSO_WM_UNIT_TYPE" val="i"/>
  <p:tag name="KSO_WM_UNIT_ID" val="_1*i*2"/>
  <p:tag name="KSO_WM_UNIT_INDEX" val="2"/>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TAG_VERSION" val="1.0"/>
  <p:tag name="KSO_WM_BEAUTIFY_FLAG" val="#wm#"/>
  <p:tag name="KSO_WM_UNIT_TYPE" val="i"/>
  <p:tag name="KSO_WM_UNIT_ID" val="_1*i*3"/>
  <p:tag name="KSO_WM_UNIT_INDEX" val="3"/>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TAG_VERSION" val="1.0"/>
  <p:tag name="KSO_WM_BEAUTIFY_FLAG" val="#wm#"/>
  <p:tag name="KSO_WM_UNIT_TYPE" val="i"/>
  <p:tag name="KSO_WM_UNIT_ID" val="_1*i*4"/>
  <p:tag name="KSO_WM_UNIT_INDEX" val="4"/>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9.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6579"/>
</p:tagLst>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6579">
      <a:dk1>
        <a:srgbClr val="000000"/>
      </a:dk1>
      <a:lt1>
        <a:srgbClr val="FFFFFF"/>
      </a:lt1>
      <a:dk2>
        <a:srgbClr val="003D61"/>
      </a:dk2>
      <a:lt2>
        <a:srgbClr val="F0F0F0"/>
      </a:lt2>
      <a:accent1>
        <a:srgbClr val="2B4E72"/>
      </a:accent1>
      <a:accent2>
        <a:srgbClr val="2790B0"/>
      </a:accent2>
      <a:accent3>
        <a:srgbClr val="2B4E72"/>
      </a:accent3>
      <a:accent4>
        <a:srgbClr val="2790B0"/>
      </a:accent4>
      <a:accent5>
        <a:srgbClr val="2B4E72"/>
      </a:accent5>
      <a:accent6>
        <a:srgbClr val="2790B0"/>
      </a:accent6>
      <a:hlink>
        <a:srgbClr val="0077B5"/>
      </a:hlink>
      <a:folHlink>
        <a:srgbClr val="BFBFB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13735</Words>
  <Application>WPS 演示</Application>
  <PresentationFormat>宽屏</PresentationFormat>
  <Paragraphs>625</Paragraphs>
  <Slides>69</Slides>
  <Notes>15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69</vt:i4>
      </vt:variant>
    </vt:vector>
  </HeadingPairs>
  <TitlesOfParts>
    <vt:vector size="80" baseType="lpstr">
      <vt:lpstr>Arial</vt:lpstr>
      <vt:lpstr>宋体</vt:lpstr>
      <vt:lpstr>Wingdings</vt:lpstr>
      <vt:lpstr>微软雅黑</vt:lpstr>
      <vt:lpstr>Arial</vt:lpstr>
      <vt:lpstr>Wingdings</vt:lpstr>
      <vt:lpstr>Arial Unicode MS</vt:lpstr>
      <vt:lpstr>等线</vt:lpstr>
      <vt:lpstr>黑体</vt:lpstr>
      <vt:lpstr>Office 主题​​</vt:lpstr>
      <vt:lpstr>1_Office 主题​​</vt:lpstr>
      <vt:lpstr>第7章 数据库安全保护</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7.1数据库的安全性</vt:lpstr>
      <vt:lpstr>PowerPoint 演示文稿</vt:lpstr>
      <vt:lpstr>7.1数据库的安全性</vt:lpstr>
      <vt:lpstr>7.1数据库的安全性</vt:lpstr>
      <vt:lpstr>7.1数据库的安全性</vt:lpstr>
      <vt:lpstr>7.1数据库的安全性</vt:lpstr>
      <vt:lpstr>7.1数据库的安全性</vt:lpstr>
      <vt:lpstr>7.1数据库的安全性</vt:lpstr>
      <vt:lpstr>7.2 数据库的完整性</vt:lpstr>
      <vt:lpstr>7.2 数据库的完整性</vt:lpstr>
      <vt:lpstr>7.2 数据库的完整性</vt:lpstr>
      <vt:lpstr>7.2 数据库的完整性</vt:lpstr>
      <vt:lpstr>7.2 数据库的完整性</vt:lpstr>
      <vt:lpstr>7.2 数据库的完整性</vt:lpstr>
      <vt:lpstr>7.2 数据库的完整性</vt:lpstr>
      <vt:lpstr>7.2 数据库的完整性</vt:lpstr>
      <vt:lpstr>7.2 数据库的完整性</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7.3 数据库的并发控制技术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kingsoft</dc:creator>
  <cp:lastModifiedBy>婷儿</cp:lastModifiedBy>
  <cp:revision>418</cp:revision>
  <dcterms:created xsi:type="dcterms:W3CDTF">2017-08-03T09:01:00Z</dcterms:created>
  <dcterms:modified xsi:type="dcterms:W3CDTF">2019-01-11T11:44:58Z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